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9" r:id="rId2"/>
    <p:sldId id="262" r:id="rId3"/>
    <p:sldId id="318" r:id="rId4"/>
    <p:sldId id="325" r:id="rId5"/>
    <p:sldId id="465" r:id="rId6"/>
    <p:sldId id="466" r:id="rId7"/>
    <p:sldId id="457" r:id="rId8"/>
    <p:sldId id="458" r:id="rId9"/>
    <p:sldId id="467" r:id="rId10"/>
    <p:sldId id="468" r:id="rId11"/>
    <p:sldId id="469" r:id="rId12"/>
    <p:sldId id="472" r:id="rId13"/>
    <p:sldId id="459" r:id="rId14"/>
    <p:sldId id="470" r:id="rId15"/>
    <p:sldId id="306" r:id="rId16"/>
    <p:sldId id="461" r:id="rId17"/>
    <p:sldId id="464" r:id="rId18"/>
    <p:sldId id="357" r:id="rId19"/>
    <p:sldId id="26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8" autoAdjust="0"/>
    <p:restoredTop sz="92593" autoAdjust="0"/>
  </p:normalViewPr>
  <p:slideViewPr>
    <p:cSldViewPr snapToGrid="0">
      <p:cViewPr varScale="1">
        <p:scale>
          <a:sx n="74" d="100"/>
          <a:sy n="74" d="100"/>
        </p:scale>
        <p:origin x="66" y="210"/>
      </p:cViewPr>
      <p:guideLst>
        <p:guide orient="horz" pos="223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000"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04000" cy="608944"/>
            <a:chOff x="0" y="0"/>
            <a:chExt cx="12204000"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2021/12/17</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1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02.png"/><Relationship Id="rId7"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94.png"/><Relationship Id="rId4" Type="http://schemas.openxmlformats.org/officeDocument/2006/relationships/image" Target="../media/image64.png"/><Relationship Id="rId9" Type="http://schemas.openxmlformats.org/officeDocument/2006/relationships/image" Target="../media/image93.png"/></Relationships>
</file>

<file path=ppt/slides/_rels/slide13.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1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1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1791335" cy="337185"/>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95790" y="120454"/>
              <a:ext cx="3403734" cy="849946"/>
            </a:xfrm>
            <a:prstGeom prst="rect">
              <a:avLst/>
            </a:prstGeom>
          </p:spPr>
        </p:pic>
        <p:sp>
          <p:nvSpPr>
            <p:cNvPr id="9" name="矩形 8"/>
            <p:cNvSpPr/>
            <p:nvPr/>
          </p:nvSpPr>
          <p:spPr>
            <a:xfrm>
              <a:off x="972185" y="330200"/>
              <a:ext cx="4909185" cy="429895"/>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grpSp>
      <p:sp>
        <p:nvSpPr>
          <p:cNvPr id="18" name="矩形 17"/>
          <p:cNvSpPr/>
          <p:nvPr/>
        </p:nvSpPr>
        <p:spPr>
          <a:xfrm>
            <a:off x="0" y="1194708"/>
            <a:ext cx="12204000" cy="4719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504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3919" y="1403570"/>
            <a:ext cx="11944160" cy="1200329"/>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Node Similarity Preserving Graph </a:t>
            </a:r>
          </a:p>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Convolutional Networks</a:t>
            </a:r>
          </a:p>
        </p:txBody>
      </p:sp>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dirty="0"/>
          </a:p>
        </p:txBody>
      </p:sp>
      <p:sp>
        <p:nvSpPr>
          <p:cNvPr id="2" name="文本框 1"/>
          <p:cNvSpPr txBox="1"/>
          <p:nvPr/>
        </p:nvSpPr>
        <p:spPr>
          <a:xfrm>
            <a:off x="5881494" y="5994748"/>
            <a:ext cx="542480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Luyuan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Gao  and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Zhe</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306" y="5974489"/>
            <a:ext cx="828000" cy="828000"/>
          </a:xfrm>
          <a:prstGeom prst="rect">
            <a:avLst/>
          </a:prstGeom>
        </p:spPr>
      </p:pic>
      <p:sp>
        <p:nvSpPr>
          <p:cNvPr id="29" name="矩形 28"/>
          <p:cNvSpPr/>
          <p:nvPr/>
        </p:nvSpPr>
        <p:spPr>
          <a:xfrm>
            <a:off x="8436211" y="5401537"/>
            <a:ext cx="3618277" cy="461665"/>
          </a:xfrm>
          <a:prstGeom prst="rect">
            <a:avLst/>
          </a:prstGeom>
        </p:spPr>
        <p:txBody>
          <a:bodyPr wrap="square">
            <a:spAutoFit/>
          </a:bodyPr>
          <a:lstStyle/>
          <a:p>
            <a:pPr algn="ctr"/>
            <a:r>
              <a:rPr lang="zh-CN" alt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WSDM-2021</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p>
        </p:txBody>
      </p:sp>
      <p:pic>
        <p:nvPicPr>
          <p:cNvPr id="6" name="图片 5"/>
          <p:cNvPicPr>
            <a:picLocks noChangeAspect="1"/>
          </p:cNvPicPr>
          <p:nvPr/>
        </p:nvPicPr>
        <p:blipFill>
          <a:blip r:embed="rId9"/>
          <a:stretch>
            <a:fillRect/>
          </a:stretch>
        </p:blipFill>
        <p:spPr>
          <a:xfrm>
            <a:off x="779089" y="2671230"/>
            <a:ext cx="10492123" cy="21970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235166" y="938550"/>
            <a:ext cx="11118634" cy="523220"/>
          </a:xfrm>
          <a:prstGeom prst="rect">
            <a:avLst/>
          </a:prstGeom>
          <a:noFill/>
        </p:spPr>
        <p:txBody>
          <a:bodyPr wrap="square" rtlCol="0" anchor="t">
            <a:spAutoFit/>
          </a:bodyPr>
          <a:lstStyle/>
          <a:p>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node similarity preserving aggregation </a:t>
            </a:r>
          </a:p>
        </p:txBody>
      </p:sp>
      <p:pic>
        <p:nvPicPr>
          <p:cNvPr id="5" name="图片 4"/>
          <p:cNvPicPr>
            <a:picLocks noChangeAspect="1"/>
          </p:cNvPicPr>
          <p:nvPr/>
        </p:nvPicPr>
        <p:blipFill>
          <a:blip r:embed="rId3"/>
          <a:stretch>
            <a:fillRect/>
          </a:stretch>
        </p:blipFill>
        <p:spPr>
          <a:xfrm>
            <a:off x="1310266" y="1864144"/>
            <a:ext cx="3904762" cy="1200000"/>
          </a:xfrm>
          <a:prstGeom prst="rect">
            <a:avLst/>
          </a:prstGeom>
        </p:spPr>
      </p:pic>
      <p:pic>
        <p:nvPicPr>
          <p:cNvPr id="7" name="图片 6"/>
          <p:cNvPicPr>
            <a:picLocks noChangeAspect="1"/>
          </p:cNvPicPr>
          <p:nvPr/>
        </p:nvPicPr>
        <p:blipFill>
          <a:blip r:embed="rId4"/>
          <a:stretch>
            <a:fillRect/>
          </a:stretch>
        </p:blipFill>
        <p:spPr>
          <a:xfrm>
            <a:off x="977785" y="3466518"/>
            <a:ext cx="3095238" cy="295238"/>
          </a:xfrm>
          <a:prstGeom prst="rect">
            <a:avLst/>
          </a:prstGeom>
        </p:spPr>
      </p:pic>
      <p:pic>
        <p:nvPicPr>
          <p:cNvPr id="14" name="图片 13"/>
          <p:cNvPicPr>
            <a:picLocks noChangeAspect="1"/>
          </p:cNvPicPr>
          <p:nvPr/>
        </p:nvPicPr>
        <p:blipFill>
          <a:blip r:embed="rId5"/>
          <a:stretch>
            <a:fillRect/>
          </a:stretch>
        </p:blipFill>
        <p:spPr>
          <a:xfrm>
            <a:off x="712605" y="3865995"/>
            <a:ext cx="2790476" cy="333333"/>
          </a:xfrm>
          <a:prstGeom prst="rect">
            <a:avLst/>
          </a:prstGeom>
        </p:spPr>
      </p:pic>
      <p:pic>
        <p:nvPicPr>
          <p:cNvPr id="20" name="图片 19"/>
          <p:cNvPicPr>
            <a:picLocks noChangeAspect="1"/>
          </p:cNvPicPr>
          <p:nvPr/>
        </p:nvPicPr>
        <p:blipFill>
          <a:blip r:embed="rId6"/>
          <a:stretch>
            <a:fillRect/>
          </a:stretch>
        </p:blipFill>
        <p:spPr>
          <a:xfrm>
            <a:off x="5590349" y="2937135"/>
            <a:ext cx="2438095" cy="323810"/>
          </a:xfrm>
          <a:prstGeom prst="rect">
            <a:avLst/>
          </a:prstGeom>
        </p:spPr>
      </p:pic>
      <p:pic>
        <p:nvPicPr>
          <p:cNvPr id="22" name="图片 21"/>
          <p:cNvPicPr>
            <a:picLocks noChangeAspect="1"/>
          </p:cNvPicPr>
          <p:nvPr/>
        </p:nvPicPr>
        <p:blipFill>
          <a:blip r:embed="rId7"/>
          <a:stretch>
            <a:fillRect/>
          </a:stretch>
        </p:blipFill>
        <p:spPr>
          <a:xfrm>
            <a:off x="6116676" y="3304331"/>
            <a:ext cx="2752381" cy="580952"/>
          </a:xfrm>
          <a:prstGeom prst="rect">
            <a:avLst/>
          </a:prstGeom>
        </p:spPr>
      </p:pic>
      <p:pic>
        <p:nvPicPr>
          <p:cNvPr id="24" name="图片 23"/>
          <p:cNvPicPr>
            <a:picLocks noChangeAspect="1"/>
          </p:cNvPicPr>
          <p:nvPr/>
        </p:nvPicPr>
        <p:blipFill>
          <a:blip r:embed="rId8"/>
          <a:stretch>
            <a:fillRect/>
          </a:stretch>
        </p:blipFill>
        <p:spPr>
          <a:xfrm>
            <a:off x="6211910" y="1949402"/>
            <a:ext cx="5542857" cy="400000"/>
          </a:xfrm>
          <a:prstGeom prst="rect">
            <a:avLst/>
          </a:prstGeom>
        </p:spPr>
      </p:pic>
      <p:pic>
        <p:nvPicPr>
          <p:cNvPr id="26" name="图片 25"/>
          <p:cNvPicPr>
            <a:picLocks noChangeAspect="1"/>
          </p:cNvPicPr>
          <p:nvPr/>
        </p:nvPicPr>
        <p:blipFill>
          <a:blip r:embed="rId9"/>
          <a:stretch>
            <a:fillRect/>
          </a:stretch>
        </p:blipFill>
        <p:spPr>
          <a:xfrm>
            <a:off x="5590349" y="2312797"/>
            <a:ext cx="6466667" cy="628571"/>
          </a:xfrm>
          <a:prstGeom prst="rect">
            <a:avLst/>
          </a:prstGeom>
        </p:spPr>
      </p:pic>
      <p:pic>
        <p:nvPicPr>
          <p:cNvPr id="28" name="图片 27"/>
          <p:cNvPicPr>
            <a:picLocks noChangeAspect="1"/>
          </p:cNvPicPr>
          <p:nvPr/>
        </p:nvPicPr>
        <p:blipFill>
          <a:blip r:embed="rId10"/>
          <a:stretch>
            <a:fillRect/>
          </a:stretch>
        </p:blipFill>
        <p:spPr>
          <a:xfrm>
            <a:off x="6211910" y="4043484"/>
            <a:ext cx="5571429" cy="409524"/>
          </a:xfrm>
          <a:prstGeom prst="rect">
            <a:avLst/>
          </a:prstGeom>
        </p:spPr>
      </p:pic>
      <p:pic>
        <p:nvPicPr>
          <p:cNvPr id="30" name="图片 29"/>
          <p:cNvPicPr>
            <a:picLocks noChangeAspect="1"/>
          </p:cNvPicPr>
          <p:nvPr/>
        </p:nvPicPr>
        <p:blipFill>
          <a:blip r:embed="rId11"/>
          <a:stretch>
            <a:fillRect/>
          </a:stretch>
        </p:blipFill>
        <p:spPr>
          <a:xfrm>
            <a:off x="5478577" y="4462078"/>
            <a:ext cx="6304762" cy="752381"/>
          </a:xfrm>
          <a:prstGeom prst="rect">
            <a:avLst/>
          </a:prstGeom>
        </p:spPr>
      </p:pic>
      <p:pic>
        <p:nvPicPr>
          <p:cNvPr id="6" name="图片 5"/>
          <p:cNvPicPr>
            <a:picLocks noChangeAspect="1"/>
          </p:cNvPicPr>
          <p:nvPr/>
        </p:nvPicPr>
        <p:blipFill>
          <a:blip r:embed="rId12"/>
          <a:stretch>
            <a:fillRect/>
          </a:stretch>
        </p:blipFill>
        <p:spPr>
          <a:xfrm>
            <a:off x="712605" y="5567069"/>
            <a:ext cx="3647619" cy="704762"/>
          </a:xfrm>
          <a:prstGeom prst="rect">
            <a:avLst/>
          </a:prstGeom>
        </p:spPr>
      </p:pic>
      <p:pic>
        <p:nvPicPr>
          <p:cNvPr id="11" name="图片 10"/>
          <p:cNvPicPr>
            <a:picLocks noChangeAspect="1"/>
          </p:cNvPicPr>
          <p:nvPr/>
        </p:nvPicPr>
        <p:blipFill>
          <a:blip r:embed="rId13"/>
          <a:stretch>
            <a:fillRect/>
          </a:stretch>
        </p:blipFill>
        <p:spPr>
          <a:xfrm>
            <a:off x="1012605" y="4617049"/>
            <a:ext cx="2190476" cy="676190"/>
          </a:xfrm>
          <a:prstGeom prst="rect">
            <a:avLst/>
          </a:prstGeom>
        </p:spPr>
      </p:pic>
      <p:pic>
        <p:nvPicPr>
          <p:cNvPr id="8" name="图片 7">
            <a:extLst>
              <a:ext uri="{FF2B5EF4-FFF2-40B4-BE49-F238E27FC236}">
                <a16:creationId xmlns:a16="http://schemas.microsoft.com/office/drawing/2014/main" id="{A27C04C3-A4E9-40EA-B7BD-98833E23A03C}"/>
              </a:ext>
            </a:extLst>
          </p:cNvPr>
          <p:cNvPicPr>
            <a:picLocks noChangeAspect="1"/>
          </p:cNvPicPr>
          <p:nvPr/>
        </p:nvPicPr>
        <p:blipFill>
          <a:blip r:embed="rId14"/>
          <a:stretch>
            <a:fillRect/>
          </a:stretch>
        </p:blipFill>
        <p:spPr>
          <a:xfrm>
            <a:off x="3493089" y="4617049"/>
            <a:ext cx="628571" cy="695238"/>
          </a:xfrm>
          <a:prstGeom prst="rect">
            <a:avLst/>
          </a:prstGeom>
        </p:spPr>
      </p:pic>
      <p:pic>
        <p:nvPicPr>
          <p:cNvPr id="10" name="图片 9">
            <a:extLst>
              <a:ext uri="{FF2B5EF4-FFF2-40B4-BE49-F238E27FC236}">
                <a16:creationId xmlns:a16="http://schemas.microsoft.com/office/drawing/2014/main" id="{A8D5BDB3-DD79-4EBF-A229-E77142E2C1A1}"/>
              </a:ext>
            </a:extLst>
          </p:cNvPr>
          <p:cNvPicPr>
            <a:picLocks noChangeAspect="1"/>
          </p:cNvPicPr>
          <p:nvPr/>
        </p:nvPicPr>
        <p:blipFill>
          <a:blip r:embed="rId15"/>
          <a:stretch>
            <a:fillRect/>
          </a:stretch>
        </p:blipFill>
        <p:spPr>
          <a:xfrm>
            <a:off x="9320755" y="3294702"/>
            <a:ext cx="657143" cy="6952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235166" y="938550"/>
            <a:ext cx="11118634" cy="523220"/>
          </a:xfrm>
          <a:prstGeom prst="rect">
            <a:avLst/>
          </a:prstGeom>
          <a:noFill/>
        </p:spPr>
        <p:txBody>
          <a:bodyPr wrap="square" rtlCol="0" anchor="t">
            <a:spAutoFit/>
          </a:bodyPr>
          <a:lstStyle/>
          <a:p>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node similarity preserving aggregation </a:t>
            </a:r>
          </a:p>
        </p:txBody>
      </p:sp>
      <p:pic>
        <p:nvPicPr>
          <p:cNvPr id="5" name="图片 4"/>
          <p:cNvPicPr>
            <a:picLocks noChangeAspect="1"/>
          </p:cNvPicPr>
          <p:nvPr/>
        </p:nvPicPr>
        <p:blipFill>
          <a:blip r:embed="rId3"/>
          <a:stretch>
            <a:fillRect/>
          </a:stretch>
        </p:blipFill>
        <p:spPr>
          <a:xfrm>
            <a:off x="568603" y="1622652"/>
            <a:ext cx="5371429" cy="1590476"/>
          </a:xfrm>
          <a:prstGeom prst="rect">
            <a:avLst/>
          </a:prstGeom>
        </p:spPr>
      </p:pic>
      <p:pic>
        <p:nvPicPr>
          <p:cNvPr id="7" name="图片 6"/>
          <p:cNvPicPr>
            <a:picLocks noChangeAspect="1"/>
          </p:cNvPicPr>
          <p:nvPr/>
        </p:nvPicPr>
        <p:blipFill>
          <a:blip r:embed="rId4"/>
          <a:stretch>
            <a:fillRect/>
          </a:stretch>
        </p:blipFill>
        <p:spPr>
          <a:xfrm>
            <a:off x="925642" y="3808712"/>
            <a:ext cx="2733333" cy="476190"/>
          </a:xfrm>
          <a:prstGeom prst="rect">
            <a:avLst/>
          </a:prstGeom>
        </p:spPr>
      </p:pic>
      <p:pic>
        <p:nvPicPr>
          <p:cNvPr id="10" name="图片 9"/>
          <p:cNvPicPr>
            <a:picLocks noChangeAspect="1"/>
          </p:cNvPicPr>
          <p:nvPr/>
        </p:nvPicPr>
        <p:blipFill>
          <a:blip r:embed="rId5"/>
          <a:stretch>
            <a:fillRect/>
          </a:stretch>
        </p:blipFill>
        <p:spPr>
          <a:xfrm>
            <a:off x="6449975" y="3693138"/>
            <a:ext cx="4485714" cy="723810"/>
          </a:xfrm>
          <a:prstGeom prst="rect">
            <a:avLst/>
          </a:prstGeom>
        </p:spPr>
      </p:pic>
      <p:pic>
        <p:nvPicPr>
          <p:cNvPr id="12" name="图片 11"/>
          <p:cNvPicPr>
            <a:picLocks noChangeAspect="1"/>
          </p:cNvPicPr>
          <p:nvPr/>
        </p:nvPicPr>
        <p:blipFill>
          <a:blip r:embed="rId6"/>
          <a:stretch>
            <a:fillRect/>
          </a:stretch>
        </p:blipFill>
        <p:spPr>
          <a:xfrm>
            <a:off x="6449975" y="4414107"/>
            <a:ext cx="5542857" cy="333333"/>
          </a:xfrm>
          <a:prstGeom prst="rect">
            <a:avLst/>
          </a:prstGeom>
        </p:spPr>
      </p:pic>
      <p:pic>
        <p:nvPicPr>
          <p:cNvPr id="14" name="图片 13"/>
          <p:cNvPicPr>
            <a:picLocks noChangeAspect="1"/>
          </p:cNvPicPr>
          <p:nvPr/>
        </p:nvPicPr>
        <p:blipFill>
          <a:blip r:embed="rId7"/>
          <a:stretch>
            <a:fillRect/>
          </a:stretch>
        </p:blipFill>
        <p:spPr>
          <a:xfrm>
            <a:off x="5828957" y="4790625"/>
            <a:ext cx="6361905" cy="542857"/>
          </a:xfrm>
          <a:prstGeom prst="rect">
            <a:avLst/>
          </a:prstGeom>
        </p:spPr>
      </p:pic>
      <p:pic>
        <p:nvPicPr>
          <p:cNvPr id="16" name="图片 15"/>
          <p:cNvPicPr>
            <a:picLocks noChangeAspect="1"/>
          </p:cNvPicPr>
          <p:nvPr/>
        </p:nvPicPr>
        <p:blipFill>
          <a:blip r:embed="rId8"/>
          <a:stretch>
            <a:fillRect/>
          </a:stretch>
        </p:blipFill>
        <p:spPr>
          <a:xfrm>
            <a:off x="175435" y="4540022"/>
            <a:ext cx="5619048" cy="352381"/>
          </a:xfrm>
          <a:prstGeom prst="rect">
            <a:avLst/>
          </a:prstGeom>
        </p:spPr>
      </p:pic>
      <p:pic>
        <p:nvPicPr>
          <p:cNvPr id="18" name="图片 17"/>
          <p:cNvPicPr>
            <a:picLocks noChangeAspect="1"/>
          </p:cNvPicPr>
          <p:nvPr/>
        </p:nvPicPr>
        <p:blipFill>
          <a:blip r:embed="rId9"/>
          <a:stretch>
            <a:fillRect/>
          </a:stretch>
        </p:blipFill>
        <p:spPr>
          <a:xfrm>
            <a:off x="2292309" y="4959948"/>
            <a:ext cx="3009524" cy="285714"/>
          </a:xfrm>
          <a:prstGeom prst="rect">
            <a:avLst/>
          </a:prstGeom>
        </p:spPr>
      </p:pic>
      <p:pic>
        <p:nvPicPr>
          <p:cNvPr id="20" name="图片 19"/>
          <p:cNvPicPr>
            <a:picLocks noChangeAspect="1"/>
          </p:cNvPicPr>
          <p:nvPr/>
        </p:nvPicPr>
        <p:blipFill>
          <a:blip r:embed="rId10"/>
          <a:stretch>
            <a:fillRect/>
          </a:stretch>
        </p:blipFill>
        <p:spPr>
          <a:xfrm>
            <a:off x="235166" y="4993999"/>
            <a:ext cx="2057143" cy="266667"/>
          </a:xfrm>
          <a:prstGeom prst="rect">
            <a:avLst/>
          </a:prstGeom>
        </p:spPr>
      </p:pic>
      <p:pic>
        <p:nvPicPr>
          <p:cNvPr id="6" name="图片 5">
            <a:extLst>
              <a:ext uri="{FF2B5EF4-FFF2-40B4-BE49-F238E27FC236}">
                <a16:creationId xmlns:a16="http://schemas.microsoft.com/office/drawing/2014/main" id="{2730A3D2-D413-4755-ABB2-15AD37EC756B}"/>
              </a:ext>
            </a:extLst>
          </p:cNvPr>
          <p:cNvPicPr>
            <a:picLocks noChangeAspect="1"/>
          </p:cNvPicPr>
          <p:nvPr/>
        </p:nvPicPr>
        <p:blipFill>
          <a:blip r:embed="rId11"/>
          <a:stretch>
            <a:fillRect/>
          </a:stretch>
        </p:blipFill>
        <p:spPr>
          <a:xfrm>
            <a:off x="4806912" y="3660930"/>
            <a:ext cx="733333" cy="704762"/>
          </a:xfrm>
          <a:prstGeom prst="rect">
            <a:avLst/>
          </a:prstGeom>
        </p:spPr>
      </p:pic>
      <p:pic>
        <p:nvPicPr>
          <p:cNvPr id="9" name="图片 8">
            <a:extLst>
              <a:ext uri="{FF2B5EF4-FFF2-40B4-BE49-F238E27FC236}">
                <a16:creationId xmlns:a16="http://schemas.microsoft.com/office/drawing/2014/main" id="{E6C77B69-9489-4F5F-B228-FB06757A98EA}"/>
              </a:ext>
            </a:extLst>
          </p:cNvPr>
          <p:cNvPicPr>
            <a:picLocks noChangeAspect="1"/>
          </p:cNvPicPr>
          <p:nvPr/>
        </p:nvPicPr>
        <p:blipFill>
          <a:blip r:embed="rId12"/>
          <a:stretch>
            <a:fillRect/>
          </a:stretch>
        </p:blipFill>
        <p:spPr>
          <a:xfrm>
            <a:off x="10992832" y="3668543"/>
            <a:ext cx="1000000" cy="6666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235166" y="938550"/>
            <a:ext cx="11118634" cy="523220"/>
          </a:xfrm>
          <a:prstGeom prst="rect">
            <a:avLst/>
          </a:prstGeom>
          <a:noFill/>
        </p:spPr>
        <p:txBody>
          <a:bodyPr wrap="square" rtlCol="0" anchor="t">
            <a:spAutoFit/>
          </a:bodyPr>
          <a:lstStyle/>
          <a:p>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node similarity preserving aggregation </a:t>
            </a:r>
          </a:p>
        </p:txBody>
      </p:sp>
      <p:pic>
        <p:nvPicPr>
          <p:cNvPr id="6" name="图片 5"/>
          <p:cNvPicPr>
            <a:picLocks noChangeAspect="1"/>
          </p:cNvPicPr>
          <p:nvPr/>
        </p:nvPicPr>
        <p:blipFill>
          <a:blip r:embed="rId3"/>
          <a:stretch>
            <a:fillRect/>
          </a:stretch>
        </p:blipFill>
        <p:spPr>
          <a:xfrm>
            <a:off x="144689" y="2185135"/>
            <a:ext cx="6513364" cy="3043129"/>
          </a:xfrm>
          <a:prstGeom prst="rect">
            <a:avLst/>
          </a:prstGeom>
        </p:spPr>
      </p:pic>
      <p:pic>
        <p:nvPicPr>
          <p:cNvPr id="17" name="图片 16"/>
          <p:cNvPicPr>
            <a:picLocks noChangeAspect="1"/>
          </p:cNvPicPr>
          <p:nvPr/>
        </p:nvPicPr>
        <p:blipFill>
          <a:blip r:embed="rId4"/>
          <a:stretch>
            <a:fillRect/>
          </a:stretch>
        </p:blipFill>
        <p:spPr>
          <a:xfrm>
            <a:off x="6748530" y="1289897"/>
            <a:ext cx="1990476" cy="895238"/>
          </a:xfrm>
          <a:prstGeom prst="rect">
            <a:avLst/>
          </a:prstGeom>
        </p:spPr>
      </p:pic>
      <p:pic>
        <p:nvPicPr>
          <p:cNvPr id="19" name="图片 18"/>
          <p:cNvPicPr>
            <a:picLocks noChangeAspect="1"/>
          </p:cNvPicPr>
          <p:nvPr/>
        </p:nvPicPr>
        <p:blipFill>
          <a:blip r:embed="rId5"/>
          <a:stretch>
            <a:fillRect/>
          </a:stretch>
        </p:blipFill>
        <p:spPr>
          <a:xfrm>
            <a:off x="6748530" y="2252487"/>
            <a:ext cx="5323809" cy="600000"/>
          </a:xfrm>
          <a:prstGeom prst="rect">
            <a:avLst/>
          </a:prstGeom>
        </p:spPr>
      </p:pic>
      <p:pic>
        <p:nvPicPr>
          <p:cNvPr id="21" name="图片 20"/>
          <p:cNvPicPr>
            <a:picLocks noChangeAspect="1"/>
          </p:cNvPicPr>
          <p:nvPr/>
        </p:nvPicPr>
        <p:blipFill>
          <a:blip r:embed="rId6"/>
          <a:stretch>
            <a:fillRect/>
          </a:stretch>
        </p:blipFill>
        <p:spPr>
          <a:xfrm>
            <a:off x="6748530" y="2786897"/>
            <a:ext cx="2876190" cy="580952"/>
          </a:xfrm>
          <a:prstGeom prst="rect">
            <a:avLst/>
          </a:prstGeom>
        </p:spPr>
      </p:pic>
      <p:pic>
        <p:nvPicPr>
          <p:cNvPr id="23" name="图片 22"/>
          <p:cNvPicPr>
            <a:picLocks noChangeAspect="1"/>
          </p:cNvPicPr>
          <p:nvPr/>
        </p:nvPicPr>
        <p:blipFill>
          <a:blip r:embed="rId7"/>
          <a:stretch>
            <a:fillRect/>
          </a:stretch>
        </p:blipFill>
        <p:spPr>
          <a:xfrm>
            <a:off x="6748530" y="3426069"/>
            <a:ext cx="1990476" cy="476190"/>
          </a:xfrm>
          <a:prstGeom prst="rect">
            <a:avLst/>
          </a:prstGeom>
        </p:spPr>
      </p:pic>
      <p:pic>
        <p:nvPicPr>
          <p:cNvPr id="25" name="图片 24"/>
          <p:cNvPicPr>
            <a:picLocks noChangeAspect="1"/>
          </p:cNvPicPr>
          <p:nvPr/>
        </p:nvPicPr>
        <p:blipFill>
          <a:blip r:embed="rId8"/>
          <a:stretch>
            <a:fillRect/>
          </a:stretch>
        </p:blipFill>
        <p:spPr>
          <a:xfrm>
            <a:off x="6658053" y="3836548"/>
            <a:ext cx="2752381" cy="580952"/>
          </a:xfrm>
          <a:prstGeom prst="rect">
            <a:avLst/>
          </a:prstGeom>
        </p:spPr>
      </p:pic>
      <p:pic>
        <p:nvPicPr>
          <p:cNvPr id="26" name="图片 25"/>
          <p:cNvPicPr>
            <a:picLocks noChangeAspect="1"/>
          </p:cNvPicPr>
          <p:nvPr/>
        </p:nvPicPr>
        <p:blipFill>
          <a:blip r:embed="rId9"/>
          <a:stretch>
            <a:fillRect/>
          </a:stretch>
        </p:blipFill>
        <p:spPr>
          <a:xfrm>
            <a:off x="6644083" y="4654327"/>
            <a:ext cx="2733333" cy="476190"/>
          </a:xfrm>
          <a:prstGeom prst="rect">
            <a:avLst/>
          </a:prstGeom>
        </p:spPr>
      </p:pic>
      <p:pic>
        <p:nvPicPr>
          <p:cNvPr id="27" name="图片 26"/>
          <p:cNvPicPr>
            <a:picLocks noChangeAspect="1"/>
          </p:cNvPicPr>
          <p:nvPr/>
        </p:nvPicPr>
        <p:blipFill>
          <a:blip r:embed="rId10"/>
          <a:stretch>
            <a:fillRect/>
          </a:stretch>
        </p:blipFill>
        <p:spPr>
          <a:xfrm>
            <a:off x="6658053" y="5401561"/>
            <a:ext cx="4485714" cy="7238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195580" y="1134110"/>
            <a:ext cx="11158220" cy="523220"/>
          </a:xfrm>
          <a:prstGeom prst="rect">
            <a:avLst/>
          </a:prstGeom>
          <a:noFill/>
        </p:spPr>
        <p:txBody>
          <a:bodyPr wrap="square" rtlCol="0" anchor="t">
            <a:spAutoFit/>
          </a:bodyPr>
          <a:lstStyle/>
          <a:p>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Self-Supervised Learning</a:t>
            </a:r>
          </a:p>
        </p:txBody>
      </p:sp>
      <p:pic>
        <p:nvPicPr>
          <p:cNvPr id="9" name="图片 8"/>
          <p:cNvPicPr>
            <a:picLocks noChangeAspect="1"/>
          </p:cNvPicPr>
          <p:nvPr/>
        </p:nvPicPr>
        <p:blipFill>
          <a:blip r:embed="rId3"/>
          <a:stretch>
            <a:fillRect/>
          </a:stretch>
        </p:blipFill>
        <p:spPr>
          <a:xfrm>
            <a:off x="638845" y="2131055"/>
            <a:ext cx="7514286" cy="2209524"/>
          </a:xfrm>
          <a:prstGeom prst="rect">
            <a:avLst/>
          </a:prstGeom>
        </p:spPr>
      </p:pic>
      <p:pic>
        <p:nvPicPr>
          <p:cNvPr id="11" name="图片 10"/>
          <p:cNvPicPr>
            <a:picLocks noChangeAspect="1"/>
          </p:cNvPicPr>
          <p:nvPr/>
        </p:nvPicPr>
        <p:blipFill>
          <a:blip r:embed="rId4"/>
          <a:stretch>
            <a:fillRect/>
          </a:stretch>
        </p:blipFill>
        <p:spPr>
          <a:xfrm>
            <a:off x="7177181" y="2131055"/>
            <a:ext cx="1495238" cy="1190476"/>
          </a:xfrm>
          <a:prstGeom prst="rect">
            <a:avLst/>
          </a:prstGeom>
        </p:spPr>
      </p:pic>
      <p:pic>
        <p:nvPicPr>
          <p:cNvPr id="13" name="图片 12"/>
          <p:cNvPicPr>
            <a:picLocks noChangeAspect="1"/>
          </p:cNvPicPr>
          <p:nvPr/>
        </p:nvPicPr>
        <p:blipFill>
          <a:blip r:embed="rId5"/>
          <a:stretch>
            <a:fillRect/>
          </a:stretch>
        </p:blipFill>
        <p:spPr>
          <a:xfrm>
            <a:off x="452604" y="4528150"/>
            <a:ext cx="4729658" cy="833138"/>
          </a:xfrm>
          <a:prstGeom prst="rect">
            <a:avLst/>
          </a:prstGeom>
        </p:spPr>
      </p:pic>
      <p:pic>
        <p:nvPicPr>
          <p:cNvPr id="20" name="图片 19"/>
          <p:cNvPicPr>
            <a:picLocks noChangeAspect="1"/>
          </p:cNvPicPr>
          <p:nvPr/>
        </p:nvPicPr>
        <p:blipFill>
          <a:blip r:embed="rId6"/>
          <a:stretch>
            <a:fillRect/>
          </a:stretch>
        </p:blipFill>
        <p:spPr>
          <a:xfrm>
            <a:off x="5411379" y="5276954"/>
            <a:ext cx="6219048" cy="342857"/>
          </a:xfrm>
          <a:prstGeom prst="rect">
            <a:avLst/>
          </a:prstGeom>
        </p:spPr>
      </p:pic>
      <p:pic>
        <p:nvPicPr>
          <p:cNvPr id="25" name="图片 24"/>
          <p:cNvPicPr>
            <a:picLocks noChangeAspect="1"/>
          </p:cNvPicPr>
          <p:nvPr/>
        </p:nvPicPr>
        <p:blipFill>
          <a:blip r:embed="rId7"/>
          <a:stretch>
            <a:fillRect/>
          </a:stretch>
        </p:blipFill>
        <p:spPr>
          <a:xfrm>
            <a:off x="4831833" y="5896074"/>
            <a:ext cx="942857" cy="323810"/>
          </a:xfrm>
          <a:prstGeom prst="rect">
            <a:avLst/>
          </a:prstGeom>
        </p:spPr>
      </p:pic>
      <p:pic>
        <p:nvPicPr>
          <p:cNvPr id="29" name="图片 28"/>
          <p:cNvPicPr>
            <a:picLocks noChangeAspect="1"/>
          </p:cNvPicPr>
          <p:nvPr/>
        </p:nvPicPr>
        <p:blipFill>
          <a:blip r:embed="rId8"/>
          <a:stretch>
            <a:fillRect/>
          </a:stretch>
        </p:blipFill>
        <p:spPr>
          <a:xfrm>
            <a:off x="5859701" y="5857979"/>
            <a:ext cx="2933333" cy="400000"/>
          </a:xfrm>
          <a:prstGeom prst="rect">
            <a:avLst/>
          </a:prstGeom>
        </p:spPr>
      </p:pic>
      <p:pic>
        <p:nvPicPr>
          <p:cNvPr id="33" name="图片 32"/>
          <p:cNvPicPr>
            <a:picLocks noChangeAspect="1"/>
          </p:cNvPicPr>
          <p:nvPr/>
        </p:nvPicPr>
        <p:blipFill>
          <a:blip r:embed="rId9"/>
          <a:stretch>
            <a:fillRect/>
          </a:stretch>
        </p:blipFill>
        <p:spPr>
          <a:xfrm>
            <a:off x="8793034" y="5950333"/>
            <a:ext cx="2752381" cy="266667"/>
          </a:xfrm>
          <a:prstGeom prst="rect">
            <a:avLst/>
          </a:prstGeom>
        </p:spPr>
      </p:pic>
      <p:pic>
        <p:nvPicPr>
          <p:cNvPr id="5" name="图片 4">
            <a:extLst>
              <a:ext uri="{FF2B5EF4-FFF2-40B4-BE49-F238E27FC236}">
                <a16:creationId xmlns:a16="http://schemas.microsoft.com/office/drawing/2014/main" id="{73613539-4DD2-4860-B68B-8B4803B930B1}"/>
              </a:ext>
            </a:extLst>
          </p:cNvPr>
          <p:cNvPicPr>
            <a:picLocks noChangeAspect="1"/>
          </p:cNvPicPr>
          <p:nvPr/>
        </p:nvPicPr>
        <p:blipFill>
          <a:blip r:embed="rId10"/>
          <a:stretch>
            <a:fillRect/>
          </a:stretch>
        </p:blipFill>
        <p:spPr>
          <a:xfrm>
            <a:off x="5288975" y="4561446"/>
            <a:ext cx="971429" cy="7428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195580" y="1134110"/>
            <a:ext cx="11158220" cy="523220"/>
          </a:xfrm>
          <a:prstGeom prst="rect">
            <a:avLst/>
          </a:prstGeom>
          <a:noFill/>
        </p:spPr>
        <p:txBody>
          <a:bodyPr wrap="square" rtlCol="0" anchor="t">
            <a:spAutoFit/>
          </a:bodyPr>
          <a:lstStyle/>
          <a:p>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Overall Objective Function</a:t>
            </a:r>
          </a:p>
        </p:txBody>
      </p:sp>
      <p:pic>
        <p:nvPicPr>
          <p:cNvPr id="5" name="图片 4"/>
          <p:cNvPicPr>
            <a:picLocks noChangeAspect="1"/>
          </p:cNvPicPr>
          <p:nvPr/>
        </p:nvPicPr>
        <p:blipFill>
          <a:blip r:embed="rId3"/>
          <a:stretch>
            <a:fillRect/>
          </a:stretch>
        </p:blipFill>
        <p:spPr>
          <a:xfrm>
            <a:off x="1756041" y="2263850"/>
            <a:ext cx="1390476" cy="3000000"/>
          </a:xfrm>
          <a:prstGeom prst="rect">
            <a:avLst/>
          </a:prstGeom>
        </p:spPr>
      </p:pic>
      <p:pic>
        <p:nvPicPr>
          <p:cNvPr id="7" name="图片 6"/>
          <p:cNvPicPr>
            <a:picLocks noChangeAspect="1"/>
          </p:cNvPicPr>
          <p:nvPr/>
        </p:nvPicPr>
        <p:blipFill>
          <a:blip r:embed="rId4"/>
          <a:stretch>
            <a:fillRect/>
          </a:stretch>
        </p:blipFill>
        <p:spPr>
          <a:xfrm>
            <a:off x="4454225" y="2035639"/>
            <a:ext cx="5560087" cy="2325687"/>
          </a:xfrm>
          <a:prstGeom prst="rect">
            <a:avLst/>
          </a:prstGeom>
        </p:spPr>
      </p:pic>
      <p:pic>
        <p:nvPicPr>
          <p:cNvPr id="11" name="图片 10"/>
          <p:cNvPicPr>
            <a:picLocks noChangeAspect="1"/>
          </p:cNvPicPr>
          <p:nvPr/>
        </p:nvPicPr>
        <p:blipFill>
          <a:blip r:embed="rId5"/>
          <a:stretch>
            <a:fillRect/>
          </a:stretch>
        </p:blipFill>
        <p:spPr>
          <a:xfrm>
            <a:off x="5001915" y="4739633"/>
            <a:ext cx="5961905" cy="390476"/>
          </a:xfrm>
          <a:prstGeom prst="rect">
            <a:avLst/>
          </a:prstGeom>
        </p:spPr>
      </p:pic>
      <p:pic>
        <p:nvPicPr>
          <p:cNvPr id="13" name="图片 12"/>
          <p:cNvPicPr>
            <a:picLocks noChangeAspect="1"/>
          </p:cNvPicPr>
          <p:nvPr/>
        </p:nvPicPr>
        <p:blipFill>
          <a:blip r:embed="rId6"/>
          <a:stretch>
            <a:fillRect/>
          </a:stretch>
        </p:blipFill>
        <p:spPr>
          <a:xfrm>
            <a:off x="4220962" y="5306705"/>
            <a:ext cx="1561905" cy="304762"/>
          </a:xfrm>
          <a:prstGeom prst="rect">
            <a:avLst/>
          </a:prstGeom>
        </p:spPr>
      </p:pic>
      <p:pic>
        <p:nvPicPr>
          <p:cNvPr id="17" name="图片 16"/>
          <p:cNvPicPr>
            <a:picLocks noChangeAspect="1"/>
          </p:cNvPicPr>
          <p:nvPr/>
        </p:nvPicPr>
        <p:blipFill>
          <a:blip r:embed="rId7"/>
          <a:stretch>
            <a:fillRect/>
          </a:stretch>
        </p:blipFill>
        <p:spPr>
          <a:xfrm>
            <a:off x="5782867" y="5272440"/>
            <a:ext cx="2904762" cy="295238"/>
          </a:xfrm>
          <a:prstGeom prst="rect">
            <a:avLst/>
          </a:prstGeom>
        </p:spPr>
      </p:pic>
      <p:pic>
        <p:nvPicPr>
          <p:cNvPr id="19" name="图片 18"/>
          <p:cNvPicPr>
            <a:picLocks noChangeAspect="1"/>
          </p:cNvPicPr>
          <p:nvPr/>
        </p:nvPicPr>
        <p:blipFill>
          <a:blip r:embed="rId8"/>
          <a:stretch>
            <a:fillRect/>
          </a:stretch>
        </p:blipFill>
        <p:spPr>
          <a:xfrm>
            <a:off x="8556256" y="5261746"/>
            <a:ext cx="1847619" cy="304762"/>
          </a:xfrm>
          <a:prstGeom prst="rect">
            <a:avLst/>
          </a:prstGeom>
        </p:spPr>
      </p:pic>
      <p:pic>
        <p:nvPicPr>
          <p:cNvPr id="6" name="图片 5">
            <a:extLst>
              <a:ext uri="{FF2B5EF4-FFF2-40B4-BE49-F238E27FC236}">
                <a16:creationId xmlns:a16="http://schemas.microsoft.com/office/drawing/2014/main" id="{F7D658AC-8D74-4E68-9C7F-85DAC471C12F}"/>
              </a:ext>
            </a:extLst>
          </p:cNvPr>
          <p:cNvPicPr>
            <a:picLocks noChangeAspect="1"/>
          </p:cNvPicPr>
          <p:nvPr/>
        </p:nvPicPr>
        <p:blipFill>
          <a:blip r:embed="rId9"/>
          <a:stretch>
            <a:fillRect/>
          </a:stretch>
        </p:blipFill>
        <p:spPr>
          <a:xfrm>
            <a:off x="10625725" y="3162333"/>
            <a:ext cx="676190" cy="5333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67838"/>
            <a:ext cx="10515600" cy="588456"/>
          </a:xfrm>
        </p:spPr>
        <p:txBody>
          <a:bodyPr/>
          <a:lstStyle/>
          <a:p>
            <a:r>
              <a:rPr lang="en-US" altLang="zh-CN" sz="4400" dirty="0">
                <a:solidFill>
                  <a:schemeClr val="accent1">
                    <a:lumMod val="50000"/>
                  </a:schemeClr>
                </a:solidFill>
                <a:latin typeface="Times New Roman" panose="02020603050405020304" pitchFamily="18" charset="0"/>
                <a:ea typeface="楷体" panose="02010609060101010101" pitchFamily="49" charset="-122"/>
              </a:rPr>
              <a:t>Experiments</a:t>
            </a:r>
            <a:br>
              <a:rPr lang="en-US" altLang="zh-CN" sz="4400" dirty="0">
                <a:solidFill>
                  <a:schemeClr val="accent1">
                    <a:lumMod val="50000"/>
                  </a:schemeClr>
                </a:solidFill>
                <a:latin typeface="Times New Roman" panose="02020603050405020304" pitchFamily="18" charset="0"/>
                <a:ea typeface="楷体" panose="02010609060101010101" pitchFamily="49" charset="-122"/>
              </a:rPr>
            </a:br>
            <a:endParaRPr lang="zh-CN" altLang="en-US" sz="44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4" name="图片 3"/>
          <p:cNvPicPr>
            <a:picLocks noChangeAspect="1"/>
          </p:cNvPicPr>
          <p:nvPr/>
        </p:nvPicPr>
        <p:blipFill>
          <a:blip r:embed="rId3"/>
          <a:stretch>
            <a:fillRect/>
          </a:stretch>
        </p:blipFill>
        <p:spPr>
          <a:xfrm>
            <a:off x="2795387" y="1660567"/>
            <a:ext cx="6601226" cy="44594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solidFill>
                  <a:schemeClr val="accent1">
                    <a:lumMod val="50000"/>
                  </a:schemeClr>
                </a:solidFill>
                <a:latin typeface="Times New Roman" panose="02020603050405020304" pitchFamily="18" charset="0"/>
                <a:ea typeface="楷体" panose="02010609060101010101" pitchFamily="49" charset="-122"/>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5" name="图片 4"/>
          <p:cNvPicPr>
            <a:picLocks noChangeAspect="1"/>
          </p:cNvPicPr>
          <p:nvPr/>
        </p:nvPicPr>
        <p:blipFill>
          <a:blip r:embed="rId3"/>
          <a:stretch>
            <a:fillRect/>
          </a:stretch>
        </p:blipFill>
        <p:spPr>
          <a:xfrm>
            <a:off x="2806351" y="1354623"/>
            <a:ext cx="6361711" cy="51589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solidFill>
                  <a:schemeClr val="accent1">
                    <a:lumMod val="50000"/>
                  </a:schemeClr>
                </a:solidFill>
                <a:latin typeface="Times New Roman" panose="02020603050405020304" pitchFamily="18" charset="0"/>
                <a:ea typeface="楷体" panose="02010609060101010101" pitchFamily="49" charset="-122"/>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11" name="图片 10"/>
          <p:cNvPicPr>
            <a:picLocks noChangeAspect="1"/>
          </p:cNvPicPr>
          <p:nvPr/>
        </p:nvPicPr>
        <p:blipFill>
          <a:blip r:embed="rId3"/>
          <a:stretch>
            <a:fillRect/>
          </a:stretch>
        </p:blipFill>
        <p:spPr>
          <a:xfrm>
            <a:off x="861950" y="1892960"/>
            <a:ext cx="3390476" cy="2685714"/>
          </a:xfrm>
          <a:prstGeom prst="rect">
            <a:avLst/>
          </a:prstGeom>
        </p:spPr>
      </p:pic>
      <p:pic>
        <p:nvPicPr>
          <p:cNvPr id="13" name="图片 12"/>
          <p:cNvPicPr>
            <a:picLocks noChangeAspect="1"/>
          </p:cNvPicPr>
          <p:nvPr/>
        </p:nvPicPr>
        <p:blipFill>
          <a:blip r:embed="rId4"/>
          <a:stretch>
            <a:fillRect/>
          </a:stretch>
        </p:blipFill>
        <p:spPr>
          <a:xfrm>
            <a:off x="4553143" y="2233762"/>
            <a:ext cx="3085714" cy="2390476"/>
          </a:xfrm>
          <a:prstGeom prst="rect">
            <a:avLst/>
          </a:prstGeom>
        </p:spPr>
      </p:pic>
      <p:pic>
        <p:nvPicPr>
          <p:cNvPr id="15" name="图片 14"/>
          <p:cNvPicPr>
            <a:picLocks noChangeAspect="1"/>
          </p:cNvPicPr>
          <p:nvPr/>
        </p:nvPicPr>
        <p:blipFill>
          <a:blip r:embed="rId5"/>
          <a:stretch>
            <a:fillRect/>
          </a:stretch>
        </p:blipFill>
        <p:spPr>
          <a:xfrm>
            <a:off x="7939574" y="2233762"/>
            <a:ext cx="3361905" cy="2428571"/>
          </a:xfrm>
          <a:prstGeom prst="rect">
            <a:avLst/>
          </a:prstGeom>
        </p:spPr>
      </p:pic>
      <p:pic>
        <p:nvPicPr>
          <p:cNvPr id="17" name="图片 16"/>
          <p:cNvPicPr>
            <a:picLocks noChangeAspect="1"/>
          </p:cNvPicPr>
          <p:nvPr/>
        </p:nvPicPr>
        <p:blipFill>
          <a:blip r:embed="rId6"/>
          <a:stretch>
            <a:fillRect/>
          </a:stretch>
        </p:blipFill>
        <p:spPr>
          <a:xfrm>
            <a:off x="3746543" y="4775892"/>
            <a:ext cx="5342857" cy="409524"/>
          </a:xfrm>
          <a:prstGeom prst="rect">
            <a:avLst/>
          </a:prstGeom>
        </p:spPr>
      </p:pic>
      <p:sp>
        <p:nvSpPr>
          <p:cNvPr id="19" name="文本框 18"/>
          <p:cNvSpPr txBox="1"/>
          <p:nvPr/>
        </p:nvSpPr>
        <p:spPr>
          <a:xfrm>
            <a:off x="1167935" y="5185416"/>
            <a:ext cx="9791985" cy="1200329"/>
          </a:xfrm>
          <a:prstGeom prst="rect">
            <a:avLst/>
          </a:prstGeom>
          <a:noFill/>
        </p:spPr>
        <p:txBody>
          <a:bodyPr wrap="square">
            <a:spAutoFit/>
          </a:bodyPr>
          <a:lstStyle/>
          <a:p>
            <a:r>
              <a:rPr lang="zh-CN" altLang="en-US" dirty="0">
                <a:latin typeface="Times New Roman Regular"/>
              </a:rPr>
              <a:t>As we can observe from </a:t>
            </a:r>
            <a:r>
              <a:rPr lang="en-US" altLang="zh-CN" dirty="0">
                <a:latin typeface="Times New Roman Regular"/>
              </a:rPr>
              <a:t>the</a:t>
            </a:r>
            <a:r>
              <a:rPr lang="zh-CN" altLang="en-US" dirty="0">
                <a:latin typeface="Times New Roman Regular"/>
              </a:rPr>
              <a:t> Figure, SimP-GCN consistently im-proves the performance of GCN under different perturbation rates of adversarial attack on all three datasets.Specifically, SimP-GCN improves GCN by a larger margin when the perturbation rate is higher. </a:t>
            </a:r>
            <a:r>
              <a:rPr lang="en-US" altLang="zh-CN" dirty="0">
                <a:latin typeface="Times New Roman Regular"/>
              </a:rPr>
              <a:t>These observations suggest that by preserving node similarity, </a:t>
            </a:r>
            <a:r>
              <a:rPr lang="en-US" altLang="zh-CN" dirty="0" err="1">
                <a:latin typeface="Times New Roman Regular"/>
              </a:rPr>
              <a:t>SimP</a:t>
            </a:r>
            <a:r>
              <a:rPr lang="en-US" altLang="zh-CN" dirty="0">
                <a:latin typeface="Times New Roman Regular"/>
              </a:rPr>
              <a:t>-GCN can be robust to existing adversarial attacks.</a:t>
            </a:r>
            <a:endParaRPr lang="zh-CN" altLang="en-US" dirty="0">
              <a:latin typeface="Times New Roman Regul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1257489"/>
            <a:ext cx="10515600" cy="588456"/>
          </a:xfrm>
        </p:spPr>
        <p:txBody>
          <a:bodyPr/>
          <a:lstStyle/>
          <a:p>
            <a:r>
              <a:rPr lang="en-US" altLang="zh-CN" sz="4400" dirty="0">
                <a:solidFill>
                  <a:schemeClr val="accent1">
                    <a:lumMod val="50000"/>
                  </a:schemeClr>
                </a:solidFill>
                <a:latin typeface="Times New Roman" panose="02020603050405020304" pitchFamily="18" charset="0"/>
                <a:ea typeface="楷体" panose="02010609060101010101" pitchFamily="49" charset="-122"/>
                <a:sym typeface="+mn-ea"/>
              </a:rPr>
              <a:t>Conclusion</a:t>
            </a:r>
            <a:br>
              <a:rPr lang="zh-CN" altLang="en-US" sz="4400" dirty="0">
                <a:solidFill>
                  <a:schemeClr val="accent1">
                    <a:lumMod val="50000"/>
                  </a:schemeClr>
                </a:solidFill>
                <a:latin typeface="Times New Roman" panose="02020603050405020304" pitchFamily="18" charset="0"/>
                <a:ea typeface="楷体" panose="02010609060101010101" pitchFamily="49" charset="-122"/>
              </a:rPr>
            </a:b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sp>
        <p:nvSpPr>
          <p:cNvPr id="3" name="文本框 2"/>
          <p:cNvSpPr txBox="1"/>
          <p:nvPr/>
        </p:nvSpPr>
        <p:spPr>
          <a:xfrm>
            <a:off x="1399921" y="2155128"/>
            <a:ext cx="9563354" cy="2757293"/>
          </a:xfrm>
          <a:prstGeom prst="rect">
            <a:avLst/>
          </a:prstGeom>
          <a:noFill/>
        </p:spPr>
        <p:txBody>
          <a:bodyPr wrap="square" rtlCol="0" anchor="t">
            <a:spAutoFit/>
          </a:bodyPr>
          <a:lstStyle/>
          <a:p>
            <a:pPr algn="just">
              <a:lnSpc>
                <a:spcPts val="3500"/>
              </a:lnSpc>
            </a:pPr>
            <a:r>
              <a:rPr lang="en-US" altLang="zh-CN" sz="2800" dirty="0">
                <a:latin typeface="Times New Roman" panose="02020603050405020304" pitchFamily="18" charset="0"/>
                <a:cs typeface="Times New Roman" panose="02020603050405020304" pitchFamily="18" charset="0"/>
              </a:rPr>
              <a:t>We introduce a node similarity preserving graph convolutional neural network model, </a:t>
            </a:r>
            <a:r>
              <a:rPr lang="en-US" altLang="zh-CN" sz="2800" dirty="0" err="1">
                <a:latin typeface="Times New Roman" panose="02020603050405020304" pitchFamily="18" charset="0"/>
                <a:cs typeface="Times New Roman" panose="02020603050405020304" pitchFamily="18" charset="0"/>
              </a:rPr>
              <a:t>SimP</a:t>
            </a:r>
            <a:r>
              <a:rPr lang="en-US" altLang="zh-CN" sz="2800" dirty="0">
                <a:latin typeface="Times New Roman" panose="02020603050405020304" pitchFamily="18" charset="0"/>
                <a:cs typeface="Times New Roman" panose="02020603050405020304" pitchFamily="18" charset="0"/>
              </a:rPr>
              <a:t>-GCN, which effectively and adaptively balances the structure and feature information as well as captures pairwise node similarity via self-supervised learning. Extensive experiments demonstrate that </a:t>
            </a:r>
            <a:r>
              <a:rPr lang="en-US" altLang="zh-CN" sz="2800" dirty="0" err="1">
                <a:latin typeface="Times New Roman" panose="02020603050405020304" pitchFamily="18" charset="0"/>
                <a:cs typeface="Times New Roman" panose="02020603050405020304" pitchFamily="18" charset="0"/>
              </a:rPr>
              <a:t>SimP</a:t>
            </a:r>
            <a:r>
              <a:rPr lang="en-US" altLang="zh-CN" sz="2800" dirty="0">
                <a:latin typeface="Times New Roman" panose="02020603050405020304" pitchFamily="18" charset="0"/>
                <a:cs typeface="Times New Roman" panose="02020603050405020304" pitchFamily="18" charset="0"/>
              </a:rPr>
              <a:t>-GCN outperforms representative baselines on a wide range of real-world datasets.</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6000" kern="1200"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rPr>
              <a:t>Thank you</a:t>
            </a:r>
            <a:r>
              <a:rPr lang="zh-CN" altLang="en-US" sz="6000" kern="1200"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85000"/>
                    </a:prstClr>
                  </a:solidFill>
                  <a:effectLst/>
                  <a:uLnTx/>
                  <a:uFillTx/>
                  <a:latin typeface="Bahnschrift Condensed" panose="020B0502040204020203" pitchFamily="34" charset="0"/>
                  <a:ea typeface="等线" panose="02010600030101010101" pitchFamily="2" charset="-122"/>
                  <a:cs typeface="+mn-cs"/>
                </a:rPr>
                <a:t>Advanced Technique of Artificial  Intelligence</a:t>
              </a:r>
              <a:endParaRPr kumimoji="0" lang="zh-CN" altLang="en-US" sz="1800" b="0" i="0" u="none" strike="noStrike" kern="1200" cap="none" spc="0" normalizeH="0" baseline="0" noProof="0" dirty="0">
                <a:ln>
                  <a:noFill/>
                </a:ln>
                <a:solidFill>
                  <a:prstClr val="white">
                    <a:lumMod val="85000"/>
                  </a:prstClr>
                </a:solidFill>
                <a:effectLst/>
                <a:uLnTx/>
                <a:uFillTx/>
                <a:latin typeface="Bahnschrift Condensed" panose="020B0502040204020203" pitchFamily="34" charset="0"/>
                <a:ea typeface="等线" panose="02010600030101010101" pitchFamily="2" charset="-122"/>
                <a:cs typeface="+mn-cs"/>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Bahnschrift Condensed" panose="020B0502040204020203" pitchFamily="34" charset="0"/>
                  <a:ea typeface="等线" panose="02010600030101010101" pitchFamily="2" charset="-122"/>
                  <a:cs typeface="+mn-cs"/>
                </a:rPr>
                <a:t>Chongqing University of Technology</a:t>
              </a:r>
              <a:endParaRPr kumimoji="0" lang="zh-CN" altLang="en-US" sz="1600" b="0" i="0" u="none" strike="noStrike" kern="1200" cap="none" spc="0" normalizeH="0" baseline="0" noProof="0" dirty="0">
                <a:ln>
                  <a:noFill/>
                </a:ln>
                <a:solidFill>
                  <a:prstClr val="white"/>
                </a:solidFill>
                <a:effectLst/>
                <a:uLnTx/>
                <a:uFillTx/>
                <a:latin typeface="Bahnschrift Condensed" panose="020B0502040204020203" pitchFamily="34" charset="0"/>
                <a:ea typeface="等线" panose="02010600030101010101" pitchFamily="2" charset="-122"/>
                <a:cs typeface="+mn-cs"/>
              </a:endParaRPr>
            </a:p>
          </p:txBody>
        </p:sp>
        <p:pic>
          <p:nvPicPr>
            <p:cNvPr id="10" name="图片 9"/>
            <p:cNvPicPr>
              <a:picLocks noChangeAspect="1"/>
            </p:cNvPicPr>
            <p:nvPr/>
          </p:nvPicPr>
          <p:blipFill rotWithShape="1">
            <a:blip r:embed="rId7"/>
            <a:srcRect b="25639"/>
            <a:stretch>
              <a:fillRect/>
            </a:stretch>
          </p:blipFill>
          <p:spPr>
            <a:xfrm>
              <a:off x="883306" y="73273"/>
              <a:ext cx="3403734" cy="849946"/>
            </a:xfrm>
            <a:prstGeom prst="rect">
              <a:avLst/>
            </a:prstGeom>
          </p:spPr>
        </p:pic>
        <p:sp>
          <p:nvSpPr>
            <p:cNvPr id="9" name="矩形 8"/>
            <p:cNvSpPr/>
            <p:nvPr/>
          </p:nvSpPr>
          <p:spPr>
            <a:xfrm>
              <a:off x="915035" y="224780"/>
              <a:ext cx="5050790" cy="4298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white"/>
                  </a:solidFill>
                  <a:effectLst/>
                  <a:uLnTx/>
                  <a:uFillTx/>
                  <a:latin typeface="Bahnschrift Condensed" panose="020B0502040204020203" pitchFamily="34" charset="0"/>
                  <a:ea typeface="等线" panose="02010600030101010101" pitchFamily="2" charset="-122"/>
                  <a:cs typeface="+mn-cs"/>
                </a:rPr>
                <a:t>Chongqing University of Technology</a:t>
              </a:r>
              <a:endParaRPr kumimoji="0" lang="zh-CN" altLang="en-US" sz="2200" b="0" i="0" u="none" strike="noStrike" kern="1200" cap="none" spc="0" normalizeH="0" baseline="0" noProof="0" dirty="0">
                <a:ln>
                  <a:noFill/>
                </a:ln>
                <a:solidFill>
                  <a:prstClr val="white"/>
                </a:solidFill>
                <a:effectLst/>
                <a:uLnTx/>
                <a:uFillTx/>
                <a:latin typeface="Bahnschrift Condensed" panose="020B0502040204020203" pitchFamily="34" charset="0"/>
                <a:ea typeface="等线" panose="02010600030101010101" pitchFamily="2" charset="-122"/>
                <a:cs typeface="+mn-cs"/>
              </a:endParaRPr>
            </a:p>
          </p:txBody>
        </p:sp>
        <p:sp>
          <p:nvSpPr>
            <p:cNvPr id="11" name="矩形 10"/>
            <p:cNvSpPr/>
            <p:nvPr/>
          </p:nvSpPr>
          <p:spPr>
            <a:xfrm>
              <a:off x="10261930" y="54307"/>
              <a:ext cx="1247643"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latin typeface="Gill Sans Ultra Bold" panose="020B0A02020104020203" pitchFamily="34" charset="0"/>
                  <a:ea typeface="等线" panose="02010600030101010101" pitchFamily="2" charset="-122"/>
                  <a:cs typeface="+mn-cs"/>
                </a:rPr>
                <a:t>ATAI</a:t>
              </a:r>
              <a:endParaRPr kumimoji="0" lang="zh-CN" altLang="en-US" sz="1500" b="0" i="0" u="none" strike="noStrike" kern="1200" cap="none" spc="0" normalizeH="0" baseline="0" noProof="0" dirty="0">
                <a:ln>
                  <a:noFill/>
                </a:ln>
                <a:solidFill>
                  <a:prstClr val="white"/>
                </a:solidFill>
                <a:effectLst/>
                <a:uLnTx/>
                <a:uFillTx/>
                <a:latin typeface="Gill Sans Ultra Bold" panose="020B0A02020104020203" pitchFamily="34" charset="0"/>
                <a:ea typeface="等线" panose="02010600030101010101" pitchFamily="2" charset="-122"/>
                <a:cs typeface="+mn-cs"/>
              </a:endParaRPr>
            </a:p>
          </p:txBody>
        </p:sp>
      </p:grpSp>
      <p:sp>
        <p:nvSpPr>
          <p:cNvPr id="18" name="矩形 17"/>
          <p:cNvSpPr/>
          <p:nvPr/>
        </p:nvSpPr>
        <p:spPr>
          <a:xfrm>
            <a:off x="0" y="122474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6" name="灯片编号占位符 5"/>
          <p:cNvSpPr>
            <a:spLocks noGrp="1"/>
          </p:cNvSpPr>
          <p:nvPr>
            <p:ph type="sldNum" sz="quarter" idx="12"/>
          </p:nvPr>
        </p:nvSpPr>
        <p:spPr>
          <a:xfrm>
            <a:off x="8610600" y="64325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ED5459-E582-4DAA-BA57-60FF0914023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pitchFamily="2" charset="-122"/>
              <a:ea typeface="等线" panose="02010600030101010101" pitchFamily="2" charset="-122"/>
              <a:cs typeface="+mn-cs"/>
            </a:endParaRPr>
          </a:p>
        </p:txBody>
      </p:sp>
      <p:pic>
        <p:nvPicPr>
          <p:cNvPr id="27" name="图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sp>
        <p:nvSpPr>
          <p:cNvPr id="22" name="文本框 21"/>
          <p:cNvSpPr txBox="1"/>
          <p:nvPr/>
        </p:nvSpPr>
        <p:spPr>
          <a:xfrm>
            <a:off x="4854221" y="1823726"/>
            <a:ext cx="3657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1. Introduction</a:t>
            </a:r>
            <a:endParaRPr kumimoji="0" lang="zh-CN" altLang="en-US" sz="40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1" y="3200612"/>
            <a:ext cx="285456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000" b="1" dirty="0">
                <a:solidFill>
                  <a:srgbClr val="5B9BD5">
                    <a:lumMod val="50000"/>
                  </a:srgbClr>
                </a:solidFill>
                <a:latin typeface="Times New Roman" panose="02020603050405020304" pitchFamily="18" charset="0"/>
                <a:ea typeface="楷体" panose="02010609060101010101" pitchFamily="49" charset="-122"/>
                <a:cs typeface="Times New Roman" panose="02020603050405020304" pitchFamily="18" charset="0"/>
              </a:rPr>
              <a:t>3</a:t>
            </a:r>
            <a:r>
              <a:rPr kumimoji="0" lang="en-US" altLang="zh-CN" sz="40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lang="en-US" altLang="zh-CN" sz="4000" b="1" dirty="0">
                <a:solidFill>
                  <a:srgbClr val="5B9BD5">
                    <a:lumMod val="50000"/>
                  </a:srgbClr>
                </a:solidFill>
                <a:latin typeface="Times New Roman" panose="02020603050405020304" pitchFamily="18" charset="0"/>
                <a:ea typeface="楷体" panose="02010609060101010101" pitchFamily="49" charset="-122"/>
                <a:cs typeface="Times New Roman" panose="02020603050405020304" pitchFamily="18" charset="0"/>
              </a:rPr>
              <a:t>Approach</a:t>
            </a:r>
            <a:endParaRPr kumimoji="0" lang="zh-CN" altLang="en-US" sz="40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1" y="3869612"/>
            <a:ext cx="349166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000" b="1" dirty="0">
                <a:solidFill>
                  <a:srgbClr val="5B9BD5">
                    <a:lumMod val="50000"/>
                  </a:srgbClr>
                </a:solidFill>
                <a:latin typeface="Times New Roman" panose="02020603050405020304" pitchFamily="18" charset="0"/>
                <a:ea typeface="楷体" panose="02010609060101010101" pitchFamily="49" charset="-122"/>
                <a:cs typeface="Times New Roman" panose="02020603050405020304" pitchFamily="18" charset="0"/>
              </a:rPr>
              <a:t>4</a:t>
            </a:r>
            <a:r>
              <a:rPr kumimoji="0" lang="en-US" altLang="zh-CN" sz="40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4000" b="1" i="0" u="none" strike="noStrike" kern="1200" cap="none" spc="0" normalizeH="0" baseline="0" noProof="0" dirty="0">
                <a:ln>
                  <a:noFill/>
                </a:ln>
                <a:solidFill>
                  <a:srgbClr val="5B9BD5">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Experiments</a:t>
            </a:r>
            <a:endParaRPr kumimoji="0" lang="en-US" altLang="zh-CN" sz="4000" b="1" i="0" u="none" strike="noStrike" kern="1200" cap="none" spc="0" normalizeH="0" baseline="0" noProof="0" dirty="0">
              <a:ln>
                <a:noFill/>
              </a:ln>
              <a:solidFill>
                <a:srgbClr val="5B9BD5">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9" name="文本框 28"/>
          <p:cNvSpPr txBox="1"/>
          <p:nvPr/>
        </p:nvSpPr>
        <p:spPr>
          <a:xfrm>
            <a:off x="4854221" y="4650696"/>
            <a:ext cx="31502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lang="en-US" altLang="zh-CN" sz="4000" b="1" dirty="0">
                <a:solidFill>
                  <a:srgbClr val="5B9BD5">
                    <a:lumMod val="50000"/>
                  </a:srgbClr>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ea"/>
              </a:rPr>
              <a:t>Conclusion</a:t>
            </a:r>
            <a:endParaRPr kumimoji="0" lang="en-US" altLang="zh-CN" sz="4000" b="1" i="0" u="none" strike="noStrike" kern="1200" cap="none" spc="0" normalizeH="0" baseline="0" noProof="0" dirty="0">
              <a:ln>
                <a:noFill/>
              </a:ln>
              <a:solidFill>
                <a:srgbClr val="5B9BD5">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30" name="图片 29"/>
          <p:cNvPicPr>
            <a:picLocks noChangeAspect="1"/>
          </p:cNvPicPr>
          <p:nvPr/>
        </p:nvPicPr>
        <p:blipFill>
          <a:blip r:embed="rId9"/>
          <a:stretch>
            <a:fillRect/>
          </a:stretch>
        </p:blipFill>
        <p:spPr>
          <a:xfrm>
            <a:off x="459740" y="2035175"/>
            <a:ext cx="3827145"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文本框 30"/>
          <p:cNvSpPr txBox="1"/>
          <p:nvPr/>
        </p:nvSpPr>
        <p:spPr>
          <a:xfrm>
            <a:off x="4854221" y="2531612"/>
            <a:ext cx="340862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2. </a:t>
            </a:r>
            <a:r>
              <a:rPr lang="en-US" altLang="zh-CN" sz="4000" b="1" dirty="0">
                <a:solidFill>
                  <a:srgbClr val="5B9BD5">
                    <a:lumMod val="50000"/>
                  </a:srgbClr>
                </a:solidFill>
                <a:latin typeface="Times New Roman" panose="02020603050405020304" pitchFamily="18" charset="0"/>
                <a:ea typeface="楷体" panose="02010609060101010101" pitchFamily="49" charset="-122"/>
                <a:cs typeface="Times New Roman" panose="02020603050405020304" pitchFamily="18" charset="0"/>
              </a:rPr>
              <a:t>Prove defect</a:t>
            </a:r>
            <a:endParaRPr kumimoji="0" lang="zh-CN" altLang="en-US" sz="40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463688" y="1385000"/>
            <a:ext cx="11555776" cy="4154984"/>
          </a:xfrm>
          <a:prstGeom prst="rect">
            <a:avLst/>
          </a:prstGeom>
          <a:noFill/>
        </p:spPr>
        <p:txBody>
          <a:bodyPr wrap="square" rtlCol="0" anchor="t">
            <a:spAutoFit/>
          </a:bodyPr>
          <a:lstStyle/>
          <a:p>
            <a:r>
              <a:rPr lang="en-US" sz="2400" dirty="0">
                <a:latin typeface="Times New Roman Regular" panose="02020603050405020304" charset="0"/>
                <a:cs typeface="Times New Roman Regular" panose="02020603050405020304" charset="0"/>
                <a:sym typeface="+mn-ea"/>
              </a:rPr>
              <a:t>•  GCN explore the graph structure and node features by aggregating and transforming information within node neighborhoods. But GCN tends to preserve structural similarity rather than node similarity,</a:t>
            </a:r>
            <a:r>
              <a:rPr lang="zh-CN" altLang="en-US" sz="2400" dirty="0">
                <a:latin typeface="Times New Roman Regular" panose="02020603050405020304" charset="0"/>
                <a:cs typeface="Times New Roman Regular" panose="02020603050405020304" charset="0"/>
                <a:sym typeface="+mn-ea"/>
              </a:rPr>
              <a:t> </a:t>
            </a:r>
            <a:r>
              <a:rPr lang="en-US" sz="2400" dirty="0">
                <a:latin typeface="Times New Roman Regular" panose="02020603050405020304" charset="0"/>
                <a:cs typeface="Times New Roman Regular" panose="02020603050405020304" charset="0"/>
                <a:sym typeface="+mn-ea"/>
              </a:rPr>
              <a:t>so destroy the node similarity of the original feature space. </a:t>
            </a:r>
            <a:endParaRPr lang="zh-CN" altLang="en-US" sz="2400" dirty="0">
              <a:latin typeface="Times New Roman Regular" panose="02020603050405020304" charset="0"/>
              <a:cs typeface="Times New Roman Regular" panose="02020603050405020304" charset="0"/>
              <a:sym typeface="+mn-ea"/>
            </a:endParaRPr>
          </a:p>
          <a:p>
            <a:endParaRPr lang="zh-CN" altLang="en-US" sz="2400" dirty="0">
              <a:latin typeface="Times New Roman Regular" panose="02020603050405020304" charset="0"/>
              <a:cs typeface="Times New Roman Regular" panose="02020603050405020304" charset="0"/>
              <a:sym typeface="+mn-ea"/>
            </a:endParaRPr>
          </a:p>
          <a:p>
            <a:r>
              <a:rPr lang="zh-CN" altLang="en-US" sz="2400" dirty="0">
                <a:latin typeface="Times New Roman Regular" panose="02020603050405020304" charset="0"/>
                <a:cs typeface="Times New Roman Regular" panose="02020603050405020304" charset="0"/>
              </a:rPr>
              <a:t>• </a:t>
            </a:r>
            <a:r>
              <a:rPr lang="en-US" sz="2400" dirty="0">
                <a:latin typeface="Times New Roman Regular" panose="02020603050405020304" charset="0"/>
                <a:cs typeface="Times New Roman Regular" panose="02020603050405020304" charset="0"/>
              </a:rPr>
              <a:t>We propose a novel GCN model that effectively preserves feature similarity and adaptively balances the information from graph structure and node features while simultaneously leveraging their rich information.</a:t>
            </a:r>
          </a:p>
          <a:p>
            <a:endParaRPr sz="2400" dirty="0">
              <a:latin typeface="Times New Roman Regular" panose="02020603050405020304" charset="0"/>
              <a:cs typeface="Times New Roman Regular" panose="02020603050405020304" charset="0"/>
            </a:endParaRPr>
          </a:p>
          <a:p>
            <a:r>
              <a:rPr lang="zh-CN" altLang="en-US" sz="2400" dirty="0">
                <a:latin typeface="Times New Roman Regular" panose="02020603050405020304" charset="0"/>
                <a:cs typeface="Times New Roman Regular" panose="02020603050405020304" charset="0"/>
                <a:sym typeface="+mn-ea"/>
              </a:rPr>
              <a:t>• </a:t>
            </a:r>
            <a:r>
              <a:rPr lang="en-US" altLang="zh-CN" sz="2400" dirty="0">
                <a:latin typeface="Times New Roman Regular" panose="02020603050405020304" charset="0"/>
                <a:cs typeface="Times New Roman Regular" panose="02020603050405020304" charset="0"/>
                <a:sym typeface="+mn-ea"/>
              </a:rPr>
              <a:t>Extensive experiments have demonstrated that the proposed framework can outperform representative baselines on both assortative and disassortative graphs.  And that preserving feature similarity can significantly boost the robustness of GCN against adversarial attacks.</a:t>
            </a:r>
            <a:endParaRPr sz="2400" dirty="0">
              <a:solidFill>
                <a:srgbClr val="FF0000"/>
              </a:solidFill>
              <a:latin typeface="Times New Roman Regular" panose="02020603050405020304" charset="0"/>
              <a:cs typeface="Times New Roman Regular"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4766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sym typeface="+mn-ea"/>
              </a:rPr>
              <a:t>Prove defect</a:t>
            </a:r>
            <a:endParaRPr lang="zh-CN" altLang="en-US" dirty="0"/>
          </a:p>
        </p:txBody>
      </p:sp>
      <p:pic>
        <p:nvPicPr>
          <p:cNvPr id="4" name="图片 3">
            <a:extLst>
              <a:ext uri="{FF2B5EF4-FFF2-40B4-BE49-F238E27FC236}">
                <a16:creationId xmlns:a16="http://schemas.microsoft.com/office/drawing/2014/main" id="{F70CEF6C-998F-4100-8611-9AE99EA812DE}"/>
              </a:ext>
            </a:extLst>
          </p:cNvPr>
          <p:cNvPicPr>
            <a:picLocks noChangeAspect="1"/>
          </p:cNvPicPr>
          <p:nvPr/>
        </p:nvPicPr>
        <p:blipFill>
          <a:blip r:embed="rId3"/>
          <a:stretch>
            <a:fillRect/>
          </a:stretch>
        </p:blipFill>
        <p:spPr>
          <a:xfrm>
            <a:off x="3906346" y="1719630"/>
            <a:ext cx="1561905" cy="352381"/>
          </a:xfrm>
          <a:prstGeom prst="rect">
            <a:avLst/>
          </a:prstGeom>
        </p:spPr>
      </p:pic>
      <p:pic>
        <p:nvPicPr>
          <p:cNvPr id="8" name="图片 7">
            <a:extLst>
              <a:ext uri="{FF2B5EF4-FFF2-40B4-BE49-F238E27FC236}">
                <a16:creationId xmlns:a16="http://schemas.microsoft.com/office/drawing/2014/main" id="{50B0EBAB-230F-492A-B4B3-060687BD2878}"/>
              </a:ext>
            </a:extLst>
          </p:cNvPr>
          <p:cNvPicPr>
            <a:picLocks noChangeAspect="1"/>
          </p:cNvPicPr>
          <p:nvPr/>
        </p:nvPicPr>
        <p:blipFill>
          <a:blip r:embed="rId4"/>
          <a:stretch>
            <a:fillRect/>
          </a:stretch>
        </p:blipFill>
        <p:spPr>
          <a:xfrm>
            <a:off x="1753557" y="2306981"/>
            <a:ext cx="1876190" cy="352381"/>
          </a:xfrm>
          <a:prstGeom prst="rect">
            <a:avLst/>
          </a:prstGeom>
        </p:spPr>
      </p:pic>
      <p:pic>
        <p:nvPicPr>
          <p:cNvPr id="12" name="图片 11">
            <a:extLst>
              <a:ext uri="{FF2B5EF4-FFF2-40B4-BE49-F238E27FC236}">
                <a16:creationId xmlns:a16="http://schemas.microsoft.com/office/drawing/2014/main" id="{7CAE5F0A-22A5-4B6C-825B-E3E4DFFD4987}"/>
              </a:ext>
            </a:extLst>
          </p:cNvPr>
          <p:cNvPicPr>
            <a:picLocks noChangeAspect="1"/>
          </p:cNvPicPr>
          <p:nvPr/>
        </p:nvPicPr>
        <p:blipFill>
          <a:blip r:embed="rId5"/>
          <a:stretch>
            <a:fillRect/>
          </a:stretch>
        </p:blipFill>
        <p:spPr>
          <a:xfrm>
            <a:off x="6540639" y="2216134"/>
            <a:ext cx="873903" cy="482946"/>
          </a:xfrm>
          <a:prstGeom prst="rect">
            <a:avLst/>
          </a:prstGeom>
        </p:spPr>
      </p:pic>
      <p:pic>
        <p:nvPicPr>
          <p:cNvPr id="14" name="图片 13">
            <a:extLst>
              <a:ext uri="{FF2B5EF4-FFF2-40B4-BE49-F238E27FC236}">
                <a16:creationId xmlns:a16="http://schemas.microsoft.com/office/drawing/2014/main" id="{15BE91B6-A1D5-4867-9D7E-56D8BEC17A39}"/>
              </a:ext>
            </a:extLst>
          </p:cNvPr>
          <p:cNvPicPr>
            <a:picLocks noChangeAspect="1"/>
          </p:cNvPicPr>
          <p:nvPr/>
        </p:nvPicPr>
        <p:blipFill>
          <a:blip r:embed="rId6"/>
          <a:stretch>
            <a:fillRect/>
          </a:stretch>
        </p:blipFill>
        <p:spPr>
          <a:xfrm>
            <a:off x="4101097" y="2342324"/>
            <a:ext cx="2485714" cy="380952"/>
          </a:xfrm>
          <a:prstGeom prst="rect">
            <a:avLst/>
          </a:prstGeom>
        </p:spPr>
      </p:pic>
      <p:pic>
        <p:nvPicPr>
          <p:cNvPr id="16" name="图片 15">
            <a:extLst>
              <a:ext uri="{FF2B5EF4-FFF2-40B4-BE49-F238E27FC236}">
                <a16:creationId xmlns:a16="http://schemas.microsoft.com/office/drawing/2014/main" id="{A553C23F-730E-40BE-A3FF-3B5E4E350CD3}"/>
              </a:ext>
            </a:extLst>
          </p:cNvPr>
          <p:cNvPicPr>
            <a:picLocks noChangeAspect="1"/>
          </p:cNvPicPr>
          <p:nvPr/>
        </p:nvPicPr>
        <p:blipFill>
          <a:blip r:embed="rId7"/>
          <a:stretch>
            <a:fillRect/>
          </a:stretch>
        </p:blipFill>
        <p:spPr>
          <a:xfrm>
            <a:off x="1558240" y="3846199"/>
            <a:ext cx="2542857" cy="619048"/>
          </a:xfrm>
          <a:prstGeom prst="rect">
            <a:avLst/>
          </a:prstGeom>
        </p:spPr>
      </p:pic>
      <p:pic>
        <p:nvPicPr>
          <p:cNvPr id="18" name="图片 17">
            <a:extLst>
              <a:ext uri="{FF2B5EF4-FFF2-40B4-BE49-F238E27FC236}">
                <a16:creationId xmlns:a16="http://schemas.microsoft.com/office/drawing/2014/main" id="{1BA7A01E-6473-43A3-8CA4-227ED9A9BD58}"/>
              </a:ext>
            </a:extLst>
          </p:cNvPr>
          <p:cNvPicPr>
            <a:picLocks noChangeAspect="1"/>
          </p:cNvPicPr>
          <p:nvPr/>
        </p:nvPicPr>
        <p:blipFill>
          <a:blip r:embed="rId8"/>
          <a:stretch>
            <a:fillRect/>
          </a:stretch>
        </p:blipFill>
        <p:spPr>
          <a:xfrm>
            <a:off x="1616880" y="5392473"/>
            <a:ext cx="4447619" cy="542857"/>
          </a:xfrm>
          <a:prstGeom prst="rect">
            <a:avLst/>
          </a:prstGeom>
        </p:spPr>
      </p:pic>
      <p:pic>
        <p:nvPicPr>
          <p:cNvPr id="20" name="图片 19">
            <a:extLst>
              <a:ext uri="{FF2B5EF4-FFF2-40B4-BE49-F238E27FC236}">
                <a16:creationId xmlns:a16="http://schemas.microsoft.com/office/drawing/2014/main" id="{1DC92007-9277-4CC0-9286-DC624C455E13}"/>
              </a:ext>
            </a:extLst>
          </p:cNvPr>
          <p:cNvPicPr>
            <a:picLocks noChangeAspect="1"/>
          </p:cNvPicPr>
          <p:nvPr/>
        </p:nvPicPr>
        <p:blipFill>
          <a:blip r:embed="rId9"/>
          <a:stretch>
            <a:fillRect/>
          </a:stretch>
        </p:blipFill>
        <p:spPr>
          <a:xfrm>
            <a:off x="7655866" y="2460999"/>
            <a:ext cx="3666667" cy="295238"/>
          </a:xfrm>
          <a:prstGeom prst="rect">
            <a:avLst/>
          </a:prstGeom>
        </p:spPr>
      </p:pic>
      <p:pic>
        <p:nvPicPr>
          <p:cNvPr id="24" name="图片 23">
            <a:extLst>
              <a:ext uri="{FF2B5EF4-FFF2-40B4-BE49-F238E27FC236}">
                <a16:creationId xmlns:a16="http://schemas.microsoft.com/office/drawing/2014/main" id="{F78A1614-2CB6-4F1C-9921-2A3EDD5385BD}"/>
              </a:ext>
            </a:extLst>
          </p:cNvPr>
          <p:cNvPicPr>
            <a:picLocks noChangeAspect="1"/>
          </p:cNvPicPr>
          <p:nvPr/>
        </p:nvPicPr>
        <p:blipFill>
          <a:blip r:embed="rId10"/>
          <a:stretch>
            <a:fillRect/>
          </a:stretch>
        </p:blipFill>
        <p:spPr>
          <a:xfrm>
            <a:off x="7655866" y="2103063"/>
            <a:ext cx="2666667" cy="304762"/>
          </a:xfrm>
          <a:prstGeom prst="rect">
            <a:avLst/>
          </a:prstGeom>
        </p:spPr>
      </p:pic>
      <p:pic>
        <p:nvPicPr>
          <p:cNvPr id="26" name="图片 25">
            <a:extLst>
              <a:ext uri="{FF2B5EF4-FFF2-40B4-BE49-F238E27FC236}">
                <a16:creationId xmlns:a16="http://schemas.microsoft.com/office/drawing/2014/main" id="{F15290A9-D489-479B-8D3F-7DAF9A546E24}"/>
              </a:ext>
            </a:extLst>
          </p:cNvPr>
          <p:cNvPicPr>
            <a:picLocks noChangeAspect="1"/>
          </p:cNvPicPr>
          <p:nvPr/>
        </p:nvPicPr>
        <p:blipFill>
          <a:blip r:embed="rId11"/>
          <a:stretch>
            <a:fillRect/>
          </a:stretch>
        </p:blipFill>
        <p:spPr>
          <a:xfrm>
            <a:off x="6020169" y="4061625"/>
            <a:ext cx="1161905" cy="314286"/>
          </a:xfrm>
          <a:prstGeom prst="rect">
            <a:avLst/>
          </a:prstGeom>
        </p:spPr>
      </p:pic>
      <p:pic>
        <p:nvPicPr>
          <p:cNvPr id="30" name="图片 29">
            <a:extLst>
              <a:ext uri="{FF2B5EF4-FFF2-40B4-BE49-F238E27FC236}">
                <a16:creationId xmlns:a16="http://schemas.microsoft.com/office/drawing/2014/main" id="{DD9712F6-8643-48F0-A64C-BEFFA81D6027}"/>
              </a:ext>
            </a:extLst>
          </p:cNvPr>
          <p:cNvPicPr>
            <a:picLocks noChangeAspect="1"/>
          </p:cNvPicPr>
          <p:nvPr/>
        </p:nvPicPr>
        <p:blipFill>
          <a:blip r:embed="rId12"/>
          <a:stretch>
            <a:fillRect/>
          </a:stretch>
        </p:blipFill>
        <p:spPr>
          <a:xfrm>
            <a:off x="7729390" y="4023120"/>
            <a:ext cx="819048" cy="412312"/>
          </a:xfrm>
          <a:prstGeom prst="rect">
            <a:avLst/>
          </a:prstGeom>
        </p:spPr>
      </p:pic>
      <p:pic>
        <p:nvPicPr>
          <p:cNvPr id="32" name="图片 31">
            <a:extLst>
              <a:ext uri="{FF2B5EF4-FFF2-40B4-BE49-F238E27FC236}">
                <a16:creationId xmlns:a16="http://schemas.microsoft.com/office/drawing/2014/main" id="{79CC2051-B6C5-4D78-9DBD-0FF718B15271}"/>
              </a:ext>
            </a:extLst>
          </p:cNvPr>
          <p:cNvPicPr>
            <a:picLocks noChangeAspect="1"/>
          </p:cNvPicPr>
          <p:nvPr/>
        </p:nvPicPr>
        <p:blipFill>
          <a:blip r:embed="rId13"/>
          <a:stretch>
            <a:fillRect/>
          </a:stretch>
        </p:blipFill>
        <p:spPr>
          <a:xfrm>
            <a:off x="8401584" y="4015070"/>
            <a:ext cx="714286" cy="435873"/>
          </a:xfrm>
          <a:prstGeom prst="rect">
            <a:avLst/>
          </a:prstGeom>
        </p:spPr>
      </p:pic>
      <p:pic>
        <p:nvPicPr>
          <p:cNvPr id="34" name="图片 33">
            <a:extLst>
              <a:ext uri="{FF2B5EF4-FFF2-40B4-BE49-F238E27FC236}">
                <a16:creationId xmlns:a16="http://schemas.microsoft.com/office/drawing/2014/main" id="{4BA33DE9-86ED-45F3-A9DB-60DDAEF6AF1F}"/>
              </a:ext>
            </a:extLst>
          </p:cNvPr>
          <p:cNvPicPr>
            <a:picLocks noChangeAspect="1"/>
          </p:cNvPicPr>
          <p:nvPr/>
        </p:nvPicPr>
        <p:blipFill>
          <a:blip r:embed="rId14"/>
          <a:stretch>
            <a:fillRect/>
          </a:stretch>
        </p:blipFill>
        <p:spPr>
          <a:xfrm>
            <a:off x="6677775" y="5097236"/>
            <a:ext cx="3447619" cy="333333"/>
          </a:xfrm>
          <a:prstGeom prst="rect">
            <a:avLst/>
          </a:prstGeom>
        </p:spPr>
      </p:pic>
      <p:pic>
        <p:nvPicPr>
          <p:cNvPr id="36" name="图片 35">
            <a:extLst>
              <a:ext uri="{FF2B5EF4-FFF2-40B4-BE49-F238E27FC236}">
                <a16:creationId xmlns:a16="http://schemas.microsoft.com/office/drawing/2014/main" id="{23908C70-A0D6-498A-94B9-E6323E9A933E}"/>
              </a:ext>
            </a:extLst>
          </p:cNvPr>
          <p:cNvPicPr>
            <a:picLocks noChangeAspect="1"/>
          </p:cNvPicPr>
          <p:nvPr/>
        </p:nvPicPr>
        <p:blipFill>
          <a:blip r:embed="rId15"/>
          <a:stretch>
            <a:fillRect/>
          </a:stretch>
        </p:blipFill>
        <p:spPr>
          <a:xfrm>
            <a:off x="10125394" y="5078188"/>
            <a:ext cx="1000000" cy="352381"/>
          </a:xfrm>
          <a:prstGeom prst="rect">
            <a:avLst/>
          </a:prstGeom>
        </p:spPr>
      </p:pic>
      <p:pic>
        <p:nvPicPr>
          <p:cNvPr id="38" name="图片 37">
            <a:extLst>
              <a:ext uri="{FF2B5EF4-FFF2-40B4-BE49-F238E27FC236}">
                <a16:creationId xmlns:a16="http://schemas.microsoft.com/office/drawing/2014/main" id="{65EF918E-8420-4AAD-8EF2-A921A9234EBE}"/>
              </a:ext>
            </a:extLst>
          </p:cNvPr>
          <p:cNvPicPr>
            <a:picLocks noChangeAspect="1"/>
          </p:cNvPicPr>
          <p:nvPr/>
        </p:nvPicPr>
        <p:blipFill>
          <a:blip r:embed="rId16"/>
          <a:stretch>
            <a:fillRect/>
          </a:stretch>
        </p:blipFill>
        <p:spPr>
          <a:xfrm>
            <a:off x="6742417" y="5640093"/>
            <a:ext cx="1276190" cy="333333"/>
          </a:xfrm>
          <a:prstGeom prst="rect">
            <a:avLst/>
          </a:prstGeom>
        </p:spPr>
      </p:pic>
      <p:pic>
        <p:nvPicPr>
          <p:cNvPr id="40" name="图片 39">
            <a:extLst>
              <a:ext uri="{FF2B5EF4-FFF2-40B4-BE49-F238E27FC236}">
                <a16:creationId xmlns:a16="http://schemas.microsoft.com/office/drawing/2014/main" id="{C63FBDEB-BEFA-415C-9BD4-A9A77CA39297}"/>
              </a:ext>
            </a:extLst>
          </p:cNvPr>
          <p:cNvPicPr>
            <a:picLocks noChangeAspect="1"/>
          </p:cNvPicPr>
          <p:nvPr/>
        </p:nvPicPr>
        <p:blipFill>
          <a:blip r:embed="rId17"/>
          <a:stretch>
            <a:fillRect/>
          </a:stretch>
        </p:blipFill>
        <p:spPr>
          <a:xfrm>
            <a:off x="7904200" y="5663902"/>
            <a:ext cx="2904762" cy="285714"/>
          </a:xfrm>
          <a:prstGeom prst="rect">
            <a:avLst/>
          </a:prstGeom>
        </p:spPr>
      </p:pic>
      <p:pic>
        <p:nvPicPr>
          <p:cNvPr id="42" name="图片 41">
            <a:extLst>
              <a:ext uri="{FF2B5EF4-FFF2-40B4-BE49-F238E27FC236}">
                <a16:creationId xmlns:a16="http://schemas.microsoft.com/office/drawing/2014/main" id="{C0BF4B3F-C6F1-4F74-9AA5-DF49372446CD}"/>
              </a:ext>
            </a:extLst>
          </p:cNvPr>
          <p:cNvPicPr>
            <a:picLocks noChangeAspect="1"/>
          </p:cNvPicPr>
          <p:nvPr/>
        </p:nvPicPr>
        <p:blipFill>
          <a:blip r:embed="rId18"/>
          <a:stretch>
            <a:fillRect/>
          </a:stretch>
        </p:blipFill>
        <p:spPr>
          <a:xfrm>
            <a:off x="6742417" y="6121042"/>
            <a:ext cx="3142857" cy="295238"/>
          </a:xfrm>
          <a:prstGeom prst="rect">
            <a:avLst/>
          </a:prstGeom>
        </p:spPr>
      </p:pic>
      <p:pic>
        <p:nvPicPr>
          <p:cNvPr id="44" name="图片 43">
            <a:extLst>
              <a:ext uri="{FF2B5EF4-FFF2-40B4-BE49-F238E27FC236}">
                <a16:creationId xmlns:a16="http://schemas.microsoft.com/office/drawing/2014/main" id="{659CF549-A0CE-4160-BF5F-C2B63719F0C6}"/>
              </a:ext>
            </a:extLst>
          </p:cNvPr>
          <p:cNvPicPr>
            <a:picLocks noChangeAspect="1"/>
          </p:cNvPicPr>
          <p:nvPr/>
        </p:nvPicPr>
        <p:blipFill>
          <a:blip r:embed="rId19"/>
          <a:stretch>
            <a:fillRect/>
          </a:stretch>
        </p:blipFill>
        <p:spPr>
          <a:xfrm>
            <a:off x="4377178" y="3980445"/>
            <a:ext cx="542857" cy="400000"/>
          </a:xfrm>
          <a:prstGeom prst="rect">
            <a:avLst/>
          </a:prstGeom>
        </p:spPr>
      </p:pic>
      <p:pic>
        <p:nvPicPr>
          <p:cNvPr id="46" name="图片 45">
            <a:extLst>
              <a:ext uri="{FF2B5EF4-FFF2-40B4-BE49-F238E27FC236}">
                <a16:creationId xmlns:a16="http://schemas.microsoft.com/office/drawing/2014/main" id="{D7A5E7BF-4B9B-4DD3-84C7-2D67BD068544}"/>
              </a:ext>
            </a:extLst>
          </p:cNvPr>
          <p:cNvPicPr>
            <a:picLocks noChangeAspect="1"/>
          </p:cNvPicPr>
          <p:nvPr/>
        </p:nvPicPr>
        <p:blipFill>
          <a:blip r:embed="rId20"/>
          <a:stretch>
            <a:fillRect/>
          </a:stretch>
        </p:blipFill>
        <p:spPr>
          <a:xfrm>
            <a:off x="6060601" y="5366282"/>
            <a:ext cx="685714" cy="485714"/>
          </a:xfrm>
          <a:prstGeom prst="rect">
            <a:avLst/>
          </a:prstGeom>
        </p:spPr>
      </p:pic>
      <p:pic>
        <p:nvPicPr>
          <p:cNvPr id="7" name="图片 6">
            <a:extLst>
              <a:ext uri="{FF2B5EF4-FFF2-40B4-BE49-F238E27FC236}">
                <a16:creationId xmlns:a16="http://schemas.microsoft.com/office/drawing/2014/main" id="{CCD76756-A997-403C-907C-2CC5C34DBA9E}"/>
              </a:ext>
            </a:extLst>
          </p:cNvPr>
          <p:cNvPicPr>
            <a:picLocks noChangeAspect="1"/>
          </p:cNvPicPr>
          <p:nvPr/>
        </p:nvPicPr>
        <p:blipFill>
          <a:blip r:embed="rId21"/>
          <a:stretch>
            <a:fillRect/>
          </a:stretch>
        </p:blipFill>
        <p:spPr>
          <a:xfrm>
            <a:off x="1420632" y="1720601"/>
            <a:ext cx="2485714" cy="333333"/>
          </a:xfrm>
          <a:prstGeom prst="rect">
            <a:avLst/>
          </a:prstGeom>
        </p:spPr>
      </p:pic>
      <p:pic>
        <p:nvPicPr>
          <p:cNvPr id="10" name="图片 9">
            <a:extLst>
              <a:ext uri="{FF2B5EF4-FFF2-40B4-BE49-F238E27FC236}">
                <a16:creationId xmlns:a16="http://schemas.microsoft.com/office/drawing/2014/main" id="{99B46427-B27C-4857-8F87-618C13B60DA2}"/>
              </a:ext>
            </a:extLst>
          </p:cNvPr>
          <p:cNvPicPr>
            <a:picLocks noChangeAspect="1"/>
          </p:cNvPicPr>
          <p:nvPr/>
        </p:nvPicPr>
        <p:blipFill>
          <a:blip r:embed="rId22"/>
          <a:stretch>
            <a:fillRect/>
          </a:stretch>
        </p:blipFill>
        <p:spPr>
          <a:xfrm>
            <a:off x="1403585" y="3086114"/>
            <a:ext cx="4571429" cy="333333"/>
          </a:xfrm>
          <a:prstGeom prst="rect">
            <a:avLst/>
          </a:prstGeom>
        </p:spPr>
      </p:pic>
      <p:pic>
        <p:nvPicPr>
          <p:cNvPr id="13" name="图片 12">
            <a:extLst>
              <a:ext uri="{FF2B5EF4-FFF2-40B4-BE49-F238E27FC236}">
                <a16:creationId xmlns:a16="http://schemas.microsoft.com/office/drawing/2014/main" id="{3D39858B-E59B-4C94-BC5E-B13FFC48C2CF}"/>
              </a:ext>
            </a:extLst>
          </p:cNvPr>
          <p:cNvPicPr>
            <a:picLocks noChangeAspect="1"/>
          </p:cNvPicPr>
          <p:nvPr/>
        </p:nvPicPr>
        <p:blipFill>
          <a:blip r:embed="rId23"/>
          <a:stretch>
            <a:fillRect/>
          </a:stretch>
        </p:blipFill>
        <p:spPr>
          <a:xfrm>
            <a:off x="5975014" y="3053567"/>
            <a:ext cx="4457143" cy="323810"/>
          </a:xfrm>
          <a:prstGeom prst="rect">
            <a:avLst/>
          </a:prstGeom>
        </p:spPr>
      </p:pic>
      <p:pic>
        <p:nvPicPr>
          <p:cNvPr id="17" name="图片 16">
            <a:extLst>
              <a:ext uri="{FF2B5EF4-FFF2-40B4-BE49-F238E27FC236}">
                <a16:creationId xmlns:a16="http://schemas.microsoft.com/office/drawing/2014/main" id="{E1AF2744-6EEA-4FB0-9F5D-CCBAE7766843}"/>
              </a:ext>
            </a:extLst>
          </p:cNvPr>
          <p:cNvPicPr>
            <a:picLocks noChangeAspect="1"/>
          </p:cNvPicPr>
          <p:nvPr/>
        </p:nvPicPr>
        <p:blipFill>
          <a:blip r:embed="rId24"/>
          <a:stretch>
            <a:fillRect/>
          </a:stretch>
        </p:blipFill>
        <p:spPr>
          <a:xfrm>
            <a:off x="842826" y="3497316"/>
            <a:ext cx="2742857" cy="304762"/>
          </a:xfrm>
          <a:prstGeom prst="rect">
            <a:avLst/>
          </a:prstGeom>
        </p:spPr>
      </p:pic>
      <p:pic>
        <p:nvPicPr>
          <p:cNvPr id="21" name="图片 20">
            <a:extLst>
              <a:ext uri="{FF2B5EF4-FFF2-40B4-BE49-F238E27FC236}">
                <a16:creationId xmlns:a16="http://schemas.microsoft.com/office/drawing/2014/main" id="{6C77A7FC-51F8-433C-ABCA-9155A6E41C05}"/>
              </a:ext>
            </a:extLst>
          </p:cNvPr>
          <p:cNvPicPr>
            <a:picLocks noChangeAspect="1"/>
          </p:cNvPicPr>
          <p:nvPr/>
        </p:nvPicPr>
        <p:blipFill>
          <a:blip r:embed="rId25"/>
          <a:stretch>
            <a:fillRect/>
          </a:stretch>
        </p:blipFill>
        <p:spPr>
          <a:xfrm>
            <a:off x="3598898" y="3451148"/>
            <a:ext cx="5466667" cy="314286"/>
          </a:xfrm>
          <a:prstGeom prst="rect">
            <a:avLst/>
          </a:prstGeom>
        </p:spPr>
      </p:pic>
      <p:pic>
        <p:nvPicPr>
          <p:cNvPr id="33" name="图片 32">
            <a:extLst>
              <a:ext uri="{FF2B5EF4-FFF2-40B4-BE49-F238E27FC236}">
                <a16:creationId xmlns:a16="http://schemas.microsoft.com/office/drawing/2014/main" id="{491B629F-3434-4F40-83FE-99A4C7566579}"/>
              </a:ext>
            </a:extLst>
          </p:cNvPr>
          <p:cNvPicPr>
            <a:picLocks noChangeAspect="1"/>
          </p:cNvPicPr>
          <p:nvPr/>
        </p:nvPicPr>
        <p:blipFill>
          <a:blip r:embed="rId26"/>
          <a:stretch>
            <a:fillRect/>
          </a:stretch>
        </p:blipFill>
        <p:spPr>
          <a:xfrm>
            <a:off x="1363489" y="4538828"/>
            <a:ext cx="3733333" cy="380952"/>
          </a:xfrm>
          <a:prstGeom prst="rect">
            <a:avLst/>
          </a:prstGeom>
        </p:spPr>
      </p:pic>
      <p:pic>
        <p:nvPicPr>
          <p:cNvPr id="37" name="图片 36">
            <a:extLst>
              <a:ext uri="{FF2B5EF4-FFF2-40B4-BE49-F238E27FC236}">
                <a16:creationId xmlns:a16="http://schemas.microsoft.com/office/drawing/2014/main" id="{45EBED58-31EB-480A-8CB3-325AFD22192A}"/>
              </a:ext>
            </a:extLst>
          </p:cNvPr>
          <p:cNvPicPr>
            <a:picLocks noChangeAspect="1"/>
          </p:cNvPicPr>
          <p:nvPr/>
        </p:nvPicPr>
        <p:blipFill>
          <a:blip r:embed="rId27"/>
          <a:stretch>
            <a:fillRect/>
          </a:stretch>
        </p:blipFill>
        <p:spPr>
          <a:xfrm>
            <a:off x="5096822" y="4578776"/>
            <a:ext cx="5695238" cy="3523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4766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sym typeface="+mn-ea"/>
              </a:rPr>
              <a:t>Prove defect</a:t>
            </a:r>
            <a:endParaRPr lang="zh-CN" altLang="en-US" dirty="0"/>
          </a:p>
        </p:txBody>
      </p:sp>
      <p:pic>
        <p:nvPicPr>
          <p:cNvPr id="5" name="图片 4"/>
          <p:cNvPicPr>
            <a:picLocks noChangeAspect="1"/>
          </p:cNvPicPr>
          <p:nvPr/>
        </p:nvPicPr>
        <p:blipFill>
          <a:blip r:embed="rId3"/>
          <a:stretch>
            <a:fillRect/>
          </a:stretch>
        </p:blipFill>
        <p:spPr>
          <a:xfrm>
            <a:off x="2550612" y="1463002"/>
            <a:ext cx="6542857" cy="847619"/>
          </a:xfrm>
          <a:prstGeom prst="rect">
            <a:avLst/>
          </a:prstGeom>
        </p:spPr>
      </p:pic>
      <p:pic>
        <p:nvPicPr>
          <p:cNvPr id="10" name="图片 9"/>
          <p:cNvPicPr>
            <a:picLocks noChangeAspect="1"/>
          </p:cNvPicPr>
          <p:nvPr/>
        </p:nvPicPr>
        <p:blipFill>
          <a:blip r:embed="rId4"/>
          <a:stretch>
            <a:fillRect/>
          </a:stretch>
        </p:blipFill>
        <p:spPr>
          <a:xfrm>
            <a:off x="3547810" y="2493853"/>
            <a:ext cx="4000000" cy="923810"/>
          </a:xfrm>
          <a:prstGeom prst="rect">
            <a:avLst/>
          </a:prstGeom>
        </p:spPr>
      </p:pic>
      <p:pic>
        <p:nvPicPr>
          <p:cNvPr id="17" name="图片 16"/>
          <p:cNvPicPr>
            <a:picLocks noChangeAspect="1"/>
          </p:cNvPicPr>
          <p:nvPr/>
        </p:nvPicPr>
        <p:blipFill>
          <a:blip r:embed="rId5"/>
          <a:stretch>
            <a:fillRect/>
          </a:stretch>
        </p:blipFill>
        <p:spPr>
          <a:xfrm>
            <a:off x="2550612" y="3783579"/>
            <a:ext cx="2628571" cy="276190"/>
          </a:xfrm>
          <a:prstGeom prst="rect">
            <a:avLst/>
          </a:prstGeom>
        </p:spPr>
      </p:pic>
      <p:pic>
        <p:nvPicPr>
          <p:cNvPr id="21" name="图片 20"/>
          <p:cNvPicPr>
            <a:picLocks noChangeAspect="1"/>
          </p:cNvPicPr>
          <p:nvPr/>
        </p:nvPicPr>
        <p:blipFill>
          <a:blip r:embed="rId6"/>
          <a:stretch>
            <a:fillRect/>
          </a:stretch>
        </p:blipFill>
        <p:spPr>
          <a:xfrm>
            <a:off x="5380595" y="3740721"/>
            <a:ext cx="1990476" cy="361905"/>
          </a:xfrm>
          <a:prstGeom prst="rect">
            <a:avLst/>
          </a:prstGeom>
        </p:spPr>
      </p:pic>
      <p:pic>
        <p:nvPicPr>
          <p:cNvPr id="23" name="图片 22"/>
          <p:cNvPicPr>
            <a:picLocks noChangeAspect="1"/>
          </p:cNvPicPr>
          <p:nvPr/>
        </p:nvPicPr>
        <p:blipFill>
          <a:blip r:embed="rId7"/>
          <a:stretch>
            <a:fillRect/>
          </a:stretch>
        </p:blipFill>
        <p:spPr>
          <a:xfrm>
            <a:off x="7371071" y="3775214"/>
            <a:ext cx="1952381" cy="314286"/>
          </a:xfrm>
          <a:prstGeom prst="rect">
            <a:avLst/>
          </a:prstGeom>
        </p:spPr>
      </p:pic>
      <p:pic>
        <p:nvPicPr>
          <p:cNvPr id="27" name="图片 26"/>
          <p:cNvPicPr>
            <a:picLocks noChangeAspect="1"/>
          </p:cNvPicPr>
          <p:nvPr/>
        </p:nvPicPr>
        <p:blipFill>
          <a:blip r:embed="rId8"/>
          <a:stretch>
            <a:fillRect/>
          </a:stretch>
        </p:blipFill>
        <p:spPr>
          <a:xfrm>
            <a:off x="3547810" y="4425684"/>
            <a:ext cx="3361905" cy="542857"/>
          </a:xfrm>
          <a:prstGeom prst="rect">
            <a:avLst/>
          </a:prstGeom>
        </p:spPr>
      </p:pic>
      <p:pic>
        <p:nvPicPr>
          <p:cNvPr id="33" name="图片 32"/>
          <p:cNvPicPr>
            <a:picLocks noChangeAspect="1"/>
          </p:cNvPicPr>
          <p:nvPr/>
        </p:nvPicPr>
        <p:blipFill>
          <a:blip r:embed="rId9"/>
          <a:stretch>
            <a:fillRect/>
          </a:stretch>
        </p:blipFill>
        <p:spPr>
          <a:xfrm>
            <a:off x="2290010" y="4980737"/>
            <a:ext cx="6733333" cy="752381"/>
          </a:xfrm>
          <a:prstGeom prst="rect">
            <a:avLst/>
          </a:prstGeom>
        </p:spPr>
      </p:pic>
      <p:pic>
        <p:nvPicPr>
          <p:cNvPr id="37" name="图片 36"/>
          <p:cNvPicPr>
            <a:picLocks noChangeAspect="1"/>
          </p:cNvPicPr>
          <p:nvPr/>
        </p:nvPicPr>
        <p:blipFill>
          <a:blip r:embed="rId10"/>
          <a:stretch>
            <a:fillRect/>
          </a:stretch>
        </p:blipFill>
        <p:spPr>
          <a:xfrm>
            <a:off x="3547810" y="5773493"/>
            <a:ext cx="3557949" cy="628571"/>
          </a:xfrm>
          <a:prstGeom prst="rect">
            <a:avLst/>
          </a:prstGeom>
        </p:spPr>
      </p:pic>
      <p:pic>
        <p:nvPicPr>
          <p:cNvPr id="4" name="图片 3">
            <a:extLst>
              <a:ext uri="{FF2B5EF4-FFF2-40B4-BE49-F238E27FC236}">
                <a16:creationId xmlns:a16="http://schemas.microsoft.com/office/drawing/2014/main" id="{C140BDAA-14A8-43DF-A68E-43E1C024D4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04336" y="2842892"/>
            <a:ext cx="542925" cy="400050"/>
          </a:xfrm>
          <a:prstGeom prst="rect">
            <a:avLst/>
          </a:prstGeom>
        </p:spPr>
      </p:pic>
      <p:pic>
        <p:nvPicPr>
          <p:cNvPr id="7" name="图片 6">
            <a:extLst>
              <a:ext uri="{FF2B5EF4-FFF2-40B4-BE49-F238E27FC236}">
                <a16:creationId xmlns:a16="http://schemas.microsoft.com/office/drawing/2014/main" id="{E85E5260-4B38-4E00-B50A-BCC99315E0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0510" y="4369446"/>
            <a:ext cx="685800" cy="485775"/>
          </a:xfrm>
          <a:prstGeom prst="rect">
            <a:avLst/>
          </a:prstGeom>
        </p:spPr>
      </p:pic>
      <p:pic>
        <p:nvPicPr>
          <p:cNvPr id="9" name="图片 8">
            <a:extLst>
              <a:ext uri="{FF2B5EF4-FFF2-40B4-BE49-F238E27FC236}">
                <a16:creationId xmlns:a16="http://schemas.microsoft.com/office/drawing/2014/main" id="{72B3E9C8-BFFA-48D1-9E48-D64D607B78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85285" y="5946624"/>
            <a:ext cx="581025" cy="4286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4766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sym typeface="+mn-ea"/>
              </a:rPr>
              <a:t>Prove defect</a:t>
            </a:r>
            <a:endParaRPr lang="zh-CN" altLang="en-US" dirty="0"/>
          </a:p>
        </p:txBody>
      </p:sp>
      <p:pic>
        <p:nvPicPr>
          <p:cNvPr id="4" name="图片 3"/>
          <p:cNvPicPr>
            <a:picLocks noChangeAspect="1"/>
          </p:cNvPicPr>
          <p:nvPr/>
        </p:nvPicPr>
        <p:blipFill>
          <a:blip r:embed="rId3"/>
          <a:stretch>
            <a:fillRect/>
          </a:stretch>
        </p:blipFill>
        <p:spPr>
          <a:xfrm>
            <a:off x="622285" y="3095666"/>
            <a:ext cx="2857143" cy="666667"/>
          </a:xfrm>
          <a:prstGeom prst="rect">
            <a:avLst/>
          </a:prstGeom>
        </p:spPr>
      </p:pic>
      <p:pic>
        <p:nvPicPr>
          <p:cNvPr id="7" name="图片 6"/>
          <p:cNvPicPr>
            <a:picLocks noChangeAspect="1"/>
          </p:cNvPicPr>
          <p:nvPr/>
        </p:nvPicPr>
        <p:blipFill>
          <a:blip r:embed="rId4"/>
          <a:stretch>
            <a:fillRect/>
          </a:stretch>
        </p:blipFill>
        <p:spPr>
          <a:xfrm>
            <a:off x="5425238" y="2317469"/>
            <a:ext cx="6457143" cy="2190476"/>
          </a:xfrm>
          <a:prstGeom prst="rect">
            <a:avLst/>
          </a:prstGeom>
        </p:spPr>
      </p:pic>
      <p:pic>
        <p:nvPicPr>
          <p:cNvPr id="15" name="图片 14"/>
          <p:cNvPicPr>
            <a:picLocks noChangeAspect="1"/>
          </p:cNvPicPr>
          <p:nvPr/>
        </p:nvPicPr>
        <p:blipFill>
          <a:blip r:embed="rId5"/>
          <a:stretch>
            <a:fillRect/>
          </a:stretch>
        </p:blipFill>
        <p:spPr>
          <a:xfrm>
            <a:off x="827454" y="1739541"/>
            <a:ext cx="6638095" cy="514286"/>
          </a:xfrm>
          <a:prstGeom prst="rect">
            <a:avLst/>
          </a:prstGeom>
        </p:spPr>
      </p:pic>
      <p:pic>
        <p:nvPicPr>
          <p:cNvPr id="18" name="图片 17"/>
          <p:cNvPicPr>
            <a:picLocks noChangeAspect="1"/>
          </p:cNvPicPr>
          <p:nvPr/>
        </p:nvPicPr>
        <p:blipFill>
          <a:blip r:embed="rId6"/>
          <a:stretch>
            <a:fillRect/>
          </a:stretch>
        </p:blipFill>
        <p:spPr>
          <a:xfrm>
            <a:off x="838200" y="2317469"/>
            <a:ext cx="1419048" cy="342857"/>
          </a:xfrm>
          <a:prstGeom prst="rect">
            <a:avLst/>
          </a:prstGeom>
        </p:spPr>
      </p:pic>
      <p:pic>
        <p:nvPicPr>
          <p:cNvPr id="20" name="图片 19"/>
          <p:cNvPicPr>
            <a:picLocks noChangeAspect="1"/>
          </p:cNvPicPr>
          <p:nvPr/>
        </p:nvPicPr>
        <p:blipFill>
          <a:blip r:embed="rId7"/>
          <a:stretch>
            <a:fillRect/>
          </a:stretch>
        </p:blipFill>
        <p:spPr>
          <a:xfrm>
            <a:off x="979427" y="4442267"/>
            <a:ext cx="2142857" cy="323810"/>
          </a:xfrm>
          <a:prstGeom prst="rect">
            <a:avLst/>
          </a:prstGeom>
        </p:spPr>
      </p:pic>
      <p:pic>
        <p:nvPicPr>
          <p:cNvPr id="26" name="图片 25"/>
          <p:cNvPicPr>
            <a:picLocks noChangeAspect="1"/>
          </p:cNvPicPr>
          <p:nvPr/>
        </p:nvPicPr>
        <p:blipFill>
          <a:blip r:embed="rId8"/>
          <a:stretch>
            <a:fillRect/>
          </a:stretch>
        </p:blipFill>
        <p:spPr>
          <a:xfrm>
            <a:off x="3122284" y="4499410"/>
            <a:ext cx="6552381" cy="266667"/>
          </a:xfrm>
          <a:prstGeom prst="rect">
            <a:avLst/>
          </a:prstGeom>
        </p:spPr>
      </p:pic>
      <p:pic>
        <p:nvPicPr>
          <p:cNvPr id="30" name="图片 29"/>
          <p:cNvPicPr>
            <a:picLocks noChangeAspect="1"/>
          </p:cNvPicPr>
          <p:nvPr/>
        </p:nvPicPr>
        <p:blipFill>
          <a:blip r:embed="rId9"/>
          <a:stretch>
            <a:fillRect/>
          </a:stretch>
        </p:blipFill>
        <p:spPr>
          <a:xfrm>
            <a:off x="6398474" y="4885991"/>
            <a:ext cx="5752381" cy="1800000"/>
          </a:xfrm>
          <a:prstGeom prst="rect">
            <a:avLst/>
          </a:prstGeom>
        </p:spPr>
      </p:pic>
      <p:pic>
        <p:nvPicPr>
          <p:cNvPr id="35" name="图片 34"/>
          <p:cNvPicPr>
            <a:picLocks noChangeAspect="1"/>
          </p:cNvPicPr>
          <p:nvPr/>
        </p:nvPicPr>
        <p:blipFill>
          <a:blip r:embed="rId10"/>
          <a:stretch>
            <a:fillRect/>
          </a:stretch>
        </p:blipFill>
        <p:spPr>
          <a:xfrm>
            <a:off x="1891905" y="5162919"/>
            <a:ext cx="3428571" cy="352381"/>
          </a:xfrm>
          <a:prstGeom prst="rect">
            <a:avLst/>
          </a:prstGeom>
        </p:spPr>
      </p:pic>
      <p:pic>
        <p:nvPicPr>
          <p:cNvPr id="44" name="图片 43"/>
          <p:cNvPicPr>
            <a:picLocks noChangeAspect="1"/>
          </p:cNvPicPr>
          <p:nvPr/>
        </p:nvPicPr>
        <p:blipFill>
          <a:blip r:embed="rId11"/>
          <a:stretch>
            <a:fillRect/>
          </a:stretch>
        </p:blipFill>
        <p:spPr>
          <a:xfrm>
            <a:off x="1139524" y="5536102"/>
            <a:ext cx="4180952" cy="285714"/>
          </a:xfrm>
          <a:prstGeom prst="rect">
            <a:avLst/>
          </a:prstGeom>
        </p:spPr>
      </p:pic>
      <p:pic>
        <p:nvPicPr>
          <p:cNvPr id="46" name="图片 45"/>
          <p:cNvPicPr>
            <a:picLocks noChangeAspect="1"/>
          </p:cNvPicPr>
          <p:nvPr/>
        </p:nvPicPr>
        <p:blipFill>
          <a:blip r:embed="rId12"/>
          <a:stretch>
            <a:fillRect/>
          </a:stretch>
        </p:blipFill>
        <p:spPr>
          <a:xfrm>
            <a:off x="1139524" y="5824618"/>
            <a:ext cx="2190476" cy="285714"/>
          </a:xfrm>
          <a:prstGeom prst="rect">
            <a:avLst/>
          </a:prstGeom>
        </p:spPr>
      </p:pic>
      <p:pic>
        <p:nvPicPr>
          <p:cNvPr id="48" name="图片 47"/>
          <p:cNvPicPr>
            <a:picLocks noChangeAspect="1"/>
          </p:cNvPicPr>
          <p:nvPr/>
        </p:nvPicPr>
        <p:blipFill>
          <a:blip r:embed="rId13"/>
          <a:stretch>
            <a:fillRect/>
          </a:stretch>
        </p:blipFill>
        <p:spPr>
          <a:xfrm>
            <a:off x="3330000" y="5809284"/>
            <a:ext cx="2095238" cy="276190"/>
          </a:xfrm>
          <a:prstGeom prst="rect">
            <a:avLst/>
          </a:prstGeom>
        </p:spPr>
      </p:pic>
      <p:pic>
        <p:nvPicPr>
          <p:cNvPr id="50" name="图片 49"/>
          <p:cNvPicPr>
            <a:picLocks noChangeAspect="1"/>
          </p:cNvPicPr>
          <p:nvPr/>
        </p:nvPicPr>
        <p:blipFill>
          <a:blip r:embed="rId14"/>
          <a:stretch>
            <a:fillRect/>
          </a:stretch>
        </p:blipFill>
        <p:spPr>
          <a:xfrm>
            <a:off x="1104867" y="6137706"/>
            <a:ext cx="2304762" cy="295238"/>
          </a:xfrm>
          <a:prstGeom prst="rect">
            <a:avLst/>
          </a:prstGeom>
        </p:spPr>
      </p:pic>
      <p:pic>
        <p:nvPicPr>
          <p:cNvPr id="6" name="图片 5">
            <a:extLst>
              <a:ext uri="{FF2B5EF4-FFF2-40B4-BE49-F238E27FC236}">
                <a16:creationId xmlns:a16="http://schemas.microsoft.com/office/drawing/2014/main" id="{336D5ADE-4883-4F44-83F1-4E27224BF5E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66162" y="3186111"/>
            <a:ext cx="390525" cy="485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0" name="图片 9"/>
          <p:cNvPicPr>
            <a:picLocks noChangeAspect="1"/>
          </p:cNvPicPr>
          <p:nvPr/>
        </p:nvPicPr>
        <p:blipFill>
          <a:blip r:embed="rId3"/>
          <a:stretch>
            <a:fillRect/>
          </a:stretch>
        </p:blipFill>
        <p:spPr>
          <a:xfrm>
            <a:off x="2097814" y="1105865"/>
            <a:ext cx="7996372" cy="3456263"/>
          </a:xfrm>
          <a:prstGeom prst="rect">
            <a:avLst/>
          </a:prstGeom>
        </p:spPr>
      </p:pic>
      <p:pic>
        <p:nvPicPr>
          <p:cNvPr id="12" name="图片 11"/>
          <p:cNvPicPr>
            <a:picLocks noChangeAspect="1"/>
          </p:cNvPicPr>
          <p:nvPr/>
        </p:nvPicPr>
        <p:blipFill>
          <a:blip r:embed="rId4"/>
          <a:stretch>
            <a:fillRect/>
          </a:stretch>
        </p:blipFill>
        <p:spPr>
          <a:xfrm>
            <a:off x="3576952" y="4891240"/>
            <a:ext cx="5038095" cy="295238"/>
          </a:xfrm>
          <a:prstGeom prst="rect">
            <a:avLst/>
          </a:prstGeom>
        </p:spPr>
      </p:pic>
      <p:sp>
        <p:nvSpPr>
          <p:cNvPr id="21" name="文本框 20"/>
          <p:cNvSpPr txBox="1"/>
          <p:nvPr/>
        </p:nvSpPr>
        <p:spPr>
          <a:xfrm>
            <a:off x="1594111" y="5348165"/>
            <a:ext cx="9003775" cy="1200329"/>
          </a:xfrm>
          <a:prstGeom prst="rect">
            <a:avLst/>
          </a:prstGeom>
          <a:noFill/>
        </p:spPr>
        <p:txBody>
          <a:bodyPr wrap="square" rtlCol="0">
            <a:spAutoFit/>
          </a:bodyPr>
          <a:lstStyle/>
          <a:p>
            <a:r>
              <a:rPr lang="en-US" altLang="zh-CN" dirty="0">
                <a:latin typeface="Times New Roman Regular"/>
              </a:rPr>
              <a:t>It has two major components node similarity preserving aggregation and self-supervised learning corresponding to </a:t>
            </a:r>
            <a:r>
              <a:rPr lang="en-US" altLang="zh-CN" b="1" dirty="0">
                <a:latin typeface="Times New Roman Regular"/>
              </a:rPr>
              <a:t>how to balance the in-formation from graph structure and node features during aggregation </a:t>
            </a:r>
            <a:r>
              <a:rPr lang="en-US" altLang="zh-CN" dirty="0">
                <a:latin typeface="Times New Roman Regular"/>
              </a:rPr>
              <a:t>and </a:t>
            </a:r>
            <a:r>
              <a:rPr lang="en-US" altLang="zh-CN" b="1" dirty="0">
                <a:latin typeface="Times New Roman Regular"/>
              </a:rPr>
              <a:t>how to explicitly capture the complex pairwise feature similarity relations</a:t>
            </a:r>
            <a:endParaRPr lang="zh-CN" altLang="en-US" b="1" dirty="0">
              <a:latin typeface="Times New Roman Regul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235166" y="938550"/>
            <a:ext cx="11118634" cy="523220"/>
          </a:xfrm>
          <a:prstGeom prst="rect">
            <a:avLst/>
          </a:prstGeom>
          <a:noFill/>
        </p:spPr>
        <p:txBody>
          <a:bodyPr wrap="square" rtlCol="0" anchor="t">
            <a:spAutoFit/>
          </a:bodyPr>
          <a:lstStyle/>
          <a:p>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node similarity preserving aggregation </a:t>
            </a:r>
          </a:p>
        </p:txBody>
      </p:sp>
      <p:pic>
        <p:nvPicPr>
          <p:cNvPr id="19" name="图片 18"/>
          <p:cNvPicPr>
            <a:picLocks noChangeAspect="1"/>
          </p:cNvPicPr>
          <p:nvPr/>
        </p:nvPicPr>
        <p:blipFill>
          <a:blip r:embed="rId3"/>
          <a:stretch>
            <a:fillRect/>
          </a:stretch>
        </p:blipFill>
        <p:spPr>
          <a:xfrm>
            <a:off x="4459212" y="3825030"/>
            <a:ext cx="6314286" cy="1276190"/>
          </a:xfrm>
          <a:prstGeom prst="rect">
            <a:avLst/>
          </a:prstGeom>
        </p:spPr>
      </p:pic>
      <p:pic>
        <p:nvPicPr>
          <p:cNvPr id="23" name="图片 22"/>
          <p:cNvPicPr>
            <a:picLocks noChangeAspect="1"/>
          </p:cNvPicPr>
          <p:nvPr/>
        </p:nvPicPr>
        <p:blipFill>
          <a:blip r:embed="rId4"/>
          <a:stretch>
            <a:fillRect/>
          </a:stretch>
        </p:blipFill>
        <p:spPr>
          <a:xfrm>
            <a:off x="838200" y="1616316"/>
            <a:ext cx="2285714" cy="4047619"/>
          </a:xfrm>
          <a:prstGeom prst="rect">
            <a:avLst/>
          </a:prstGeom>
        </p:spPr>
      </p:pic>
      <p:pic>
        <p:nvPicPr>
          <p:cNvPr id="31" name="图片 30"/>
          <p:cNvPicPr>
            <a:picLocks noChangeAspect="1"/>
          </p:cNvPicPr>
          <p:nvPr/>
        </p:nvPicPr>
        <p:blipFill>
          <a:blip r:embed="rId5"/>
          <a:stretch>
            <a:fillRect/>
          </a:stretch>
        </p:blipFill>
        <p:spPr>
          <a:xfrm>
            <a:off x="4662880" y="2585351"/>
            <a:ext cx="1990476" cy="895238"/>
          </a:xfrm>
          <a:prstGeom prst="rect">
            <a:avLst/>
          </a:prstGeom>
        </p:spPr>
      </p:pic>
      <p:pic>
        <p:nvPicPr>
          <p:cNvPr id="5" name="图片 4">
            <a:extLst>
              <a:ext uri="{FF2B5EF4-FFF2-40B4-BE49-F238E27FC236}">
                <a16:creationId xmlns:a16="http://schemas.microsoft.com/office/drawing/2014/main" id="{3A2B09D1-8A94-41DA-A4F7-BCCD64E7D2E0}"/>
              </a:ext>
            </a:extLst>
          </p:cNvPr>
          <p:cNvPicPr>
            <a:picLocks noChangeAspect="1"/>
          </p:cNvPicPr>
          <p:nvPr/>
        </p:nvPicPr>
        <p:blipFill>
          <a:blip r:embed="rId6"/>
          <a:stretch>
            <a:fillRect/>
          </a:stretch>
        </p:blipFill>
        <p:spPr>
          <a:xfrm>
            <a:off x="7137779" y="2840728"/>
            <a:ext cx="723810" cy="5142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235166" y="938550"/>
            <a:ext cx="11118634" cy="523220"/>
          </a:xfrm>
          <a:prstGeom prst="rect">
            <a:avLst/>
          </a:prstGeom>
          <a:noFill/>
        </p:spPr>
        <p:txBody>
          <a:bodyPr wrap="square" rtlCol="0" anchor="t">
            <a:spAutoFit/>
          </a:bodyPr>
          <a:lstStyle/>
          <a:p>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node similarity preserving aggregation </a:t>
            </a:r>
          </a:p>
        </p:txBody>
      </p:sp>
      <p:pic>
        <p:nvPicPr>
          <p:cNvPr id="5" name="图片 4"/>
          <p:cNvPicPr>
            <a:picLocks noChangeAspect="1"/>
          </p:cNvPicPr>
          <p:nvPr/>
        </p:nvPicPr>
        <p:blipFill>
          <a:blip r:embed="rId3"/>
          <a:stretch>
            <a:fillRect/>
          </a:stretch>
        </p:blipFill>
        <p:spPr>
          <a:xfrm>
            <a:off x="816735" y="1538524"/>
            <a:ext cx="4438095" cy="3780952"/>
          </a:xfrm>
          <a:prstGeom prst="rect">
            <a:avLst/>
          </a:prstGeom>
        </p:spPr>
      </p:pic>
      <p:pic>
        <p:nvPicPr>
          <p:cNvPr id="7" name="图片 6"/>
          <p:cNvPicPr>
            <a:picLocks noChangeAspect="1"/>
          </p:cNvPicPr>
          <p:nvPr/>
        </p:nvPicPr>
        <p:blipFill>
          <a:blip r:embed="rId4"/>
          <a:stretch>
            <a:fillRect/>
          </a:stretch>
        </p:blipFill>
        <p:spPr>
          <a:xfrm>
            <a:off x="5794483" y="2175963"/>
            <a:ext cx="5323809" cy="600000"/>
          </a:xfrm>
          <a:prstGeom prst="rect">
            <a:avLst/>
          </a:prstGeom>
        </p:spPr>
      </p:pic>
      <p:pic>
        <p:nvPicPr>
          <p:cNvPr id="12" name="图片 11"/>
          <p:cNvPicPr>
            <a:picLocks noChangeAspect="1"/>
          </p:cNvPicPr>
          <p:nvPr/>
        </p:nvPicPr>
        <p:blipFill>
          <a:blip r:embed="rId5"/>
          <a:stretch>
            <a:fillRect/>
          </a:stretch>
        </p:blipFill>
        <p:spPr>
          <a:xfrm>
            <a:off x="5726554" y="3649139"/>
            <a:ext cx="2876190" cy="580952"/>
          </a:xfrm>
          <a:prstGeom prst="rect">
            <a:avLst/>
          </a:prstGeom>
        </p:spPr>
      </p:pic>
      <p:pic>
        <p:nvPicPr>
          <p:cNvPr id="16" name="图片 15"/>
          <p:cNvPicPr>
            <a:picLocks noChangeAspect="1"/>
          </p:cNvPicPr>
          <p:nvPr/>
        </p:nvPicPr>
        <p:blipFill>
          <a:blip r:embed="rId6"/>
          <a:stretch>
            <a:fillRect/>
          </a:stretch>
        </p:blipFill>
        <p:spPr>
          <a:xfrm>
            <a:off x="5870673" y="2775963"/>
            <a:ext cx="5600000" cy="371429"/>
          </a:xfrm>
          <a:prstGeom prst="rect">
            <a:avLst/>
          </a:prstGeom>
        </p:spPr>
      </p:pic>
      <p:pic>
        <p:nvPicPr>
          <p:cNvPr id="18" name="图片 17"/>
          <p:cNvPicPr>
            <a:picLocks noChangeAspect="1"/>
          </p:cNvPicPr>
          <p:nvPr/>
        </p:nvPicPr>
        <p:blipFill>
          <a:blip r:embed="rId7"/>
          <a:stretch>
            <a:fillRect/>
          </a:stretch>
        </p:blipFill>
        <p:spPr>
          <a:xfrm>
            <a:off x="5794483" y="3143286"/>
            <a:ext cx="2542857" cy="285714"/>
          </a:xfrm>
          <a:prstGeom prst="rect">
            <a:avLst/>
          </a:prstGeom>
        </p:spPr>
      </p:pic>
      <p:pic>
        <p:nvPicPr>
          <p:cNvPr id="30" name="图片 29"/>
          <p:cNvPicPr>
            <a:picLocks noChangeAspect="1"/>
          </p:cNvPicPr>
          <p:nvPr/>
        </p:nvPicPr>
        <p:blipFill>
          <a:blip r:embed="rId8"/>
          <a:stretch>
            <a:fillRect/>
          </a:stretch>
        </p:blipFill>
        <p:spPr>
          <a:xfrm>
            <a:off x="5870673" y="4272866"/>
            <a:ext cx="5600000" cy="342857"/>
          </a:xfrm>
          <a:prstGeom prst="rect">
            <a:avLst/>
          </a:prstGeom>
        </p:spPr>
      </p:pic>
      <p:pic>
        <p:nvPicPr>
          <p:cNvPr id="32" name="图片 31"/>
          <p:cNvPicPr>
            <a:picLocks noChangeAspect="1"/>
          </p:cNvPicPr>
          <p:nvPr/>
        </p:nvPicPr>
        <p:blipFill>
          <a:blip r:embed="rId9"/>
          <a:stretch>
            <a:fillRect/>
          </a:stretch>
        </p:blipFill>
        <p:spPr>
          <a:xfrm>
            <a:off x="5802744" y="4697332"/>
            <a:ext cx="3438095" cy="304762"/>
          </a:xfrm>
          <a:prstGeom prst="rect">
            <a:avLst/>
          </a:prstGeom>
        </p:spPr>
      </p:pic>
      <p:pic>
        <p:nvPicPr>
          <p:cNvPr id="34" name="图片 33"/>
          <p:cNvPicPr>
            <a:picLocks noChangeAspect="1"/>
          </p:cNvPicPr>
          <p:nvPr/>
        </p:nvPicPr>
        <p:blipFill>
          <a:blip r:embed="rId10"/>
          <a:stretch>
            <a:fillRect/>
          </a:stretch>
        </p:blipFill>
        <p:spPr>
          <a:xfrm>
            <a:off x="5882879" y="5208537"/>
            <a:ext cx="2352381" cy="352381"/>
          </a:xfrm>
          <a:prstGeom prst="rect">
            <a:avLst/>
          </a:prstGeom>
        </p:spPr>
      </p:pic>
      <p:pic>
        <p:nvPicPr>
          <p:cNvPr id="38" name="图片 37"/>
          <p:cNvPicPr>
            <a:picLocks noChangeAspect="1"/>
          </p:cNvPicPr>
          <p:nvPr/>
        </p:nvPicPr>
        <p:blipFill>
          <a:blip r:embed="rId11"/>
          <a:stretch>
            <a:fillRect/>
          </a:stretch>
        </p:blipFill>
        <p:spPr>
          <a:xfrm>
            <a:off x="8857043" y="5686695"/>
            <a:ext cx="3190476" cy="285714"/>
          </a:xfrm>
          <a:prstGeom prst="rect">
            <a:avLst/>
          </a:prstGeom>
        </p:spPr>
      </p:pic>
      <p:pic>
        <p:nvPicPr>
          <p:cNvPr id="6" name="图片 5">
            <a:extLst>
              <a:ext uri="{FF2B5EF4-FFF2-40B4-BE49-F238E27FC236}">
                <a16:creationId xmlns:a16="http://schemas.microsoft.com/office/drawing/2014/main" id="{DEDC3A52-605C-4476-8696-36A28930F889}"/>
              </a:ext>
            </a:extLst>
          </p:cNvPr>
          <p:cNvPicPr>
            <a:picLocks noChangeAspect="1"/>
          </p:cNvPicPr>
          <p:nvPr/>
        </p:nvPicPr>
        <p:blipFill>
          <a:blip r:embed="rId12"/>
          <a:stretch>
            <a:fillRect/>
          </a:stretch>
        </p:blipFill>
        <p:spPr>
          <a:xfrm>
            <a:off x="11321716" y="2233106"/>
            <a:ext cx="638095" cy="542857"/>
          </a:xfrm>
          <a:prstGeom prst="rect">
            <a:avLst/>
          </a:prstGeom>
        </p:spPr>
      </p:pic>
      <p:pic>
        <p:nvPicPr>
          <p:cNvPr id="9" name="图片 8">
            <a:extLst>
              <a:ext uri="{FF2B5EF4-FFF2-40B4-BE49-F238E27FC236}">
                <a16:creationId xmlns:a16="http://schemas.microsoft.com/office/drawing/2014/main" id="{8213DE79-1DA7-4C19-95E8-DAD711CB0398}"/>
              </a:ext>
            </a:extLst>
          </p:cNvPr>
          <p:cNvPicPr>
            <a:picLocks noChangeAspect="1"/>
          </p:cNvPicPr>
          <p:nvPr/>
        </p:nvPicPr>
        <p:blipFill>
          <a:blip r:embed="rId13"/>
          <a:stretch>
            <a:fillRect/>
          </a:stretch>
        </p:blipFill>
        <p:spPr>
          <a:xfrm>
            <a:off x="11215691" y="3667911"/>
            <a:ext cx="714286" cy="647619"/>
          </a:xfrm>
          <a:prstGeom prst="rect">
            <a:avLst/>
          </a:prstGeom>
        </p:spPr>
      </p:pic>
      <p:pic>
        <p:nvPicPr>
          <p:cNvPr id="17" name="图片 16">
            <a:extLst>
              <a:ext uri="{FF2B5EF4-FFF2-40B4-BE49-F238E27FC236}">
                <a16:creationId xmlns:a16="http://schemas.microsoft.com/office/drawing/2014/main" id="{082EF740-3FC5-484E-AD70-3AFA3872A7B1}"/>
              </a:ext>
            </a:extLst>
          </p:cNvPr>
          <p:cNvPicPr>
            <a:picLocks noChangeAspect="1"/>
          </p:cNvPicPr>
          <p:nvPr/>
        </p:nvPicPr>
        <p:blipFill>
          <a:blip r:embed="rId14"/>
          <a:stretch>
            <a:fillRect/>
          </a:stretch>
        </p:blipFill>
        <p:spPr>
          <a:xfrm>
            <a:off x="8202668" y="5237841"/>
            <a:ext cx="3438095" cy="355964"/>
          </a:xfrm>
          <a:prstGeom prst="rect">
            <a:avLst/>
          </a:prstGeom>
        </p:spPr>
      </p:pic>
      <p:pic>
        <p:nvPicPr>
          <p:cNvPr id="23" name="图片 22">
            <a:extLst>
              <a:ext uri="{FF2B5EF4-FFF2-40B4-BE49-F238E27FC236}">
                <a16:creationId xmlns:a16="http://schemas.microsoft.com/office/drawing/2014/main" id="{5DF43945-AB8F-47CA-BFFB-3A6AA1759220}"/>
              </a:ext>
            </a:extLst>
          </p:cNvPr>
          <p:cNvPicPr>
            <a:picLocks noChangeAspect="1"/>
          </p:cNvPicPr>
          <p:nvPr/>
        </p:nvPicPr>
        <p:blipFill>
          <a:blip r:embed="rId15"/>
          <a:stretch>
            <a:fillRect/>
          </a:stretch>
        </p:blipFill>
        <p:spPr>
          <a:xfrm>
            <a:off x="5913126" y="5642412"/>
            <a:ext cx="2943917" cy="329997"/>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375</Words>
  <Application>Microsoft Office PowerPoint</Application>
  <PresentationFormat>宽屏</PresentationFormat>
  <Paragraphs>58</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Times New Roman Regular</vt:lpstr>
      <vt:lpstr>等线</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Prove defect</vt:lpstr>
      <vt:lpstr>Prove defect</vt:lpstr>
      <vt:lpstr>Prove defect</vt:lpstr>
      <vt:lpstr>Approach</vt:lpstr>
      <vt:lpstr>Approach</vt:lpstr>
      <vt:lpstr>Approach</vt:lpstr>
      <vt:lpstr>Approach</vt:lpstr>
      <vt:lpstr>Approach</vt:lpstr>
      <vt:lpstr>Approach</vt:lpstr>
      <vt:lpstr>Approach</vt:lpstr>
      <vt:lpstr>Approach</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forever</cp:lastModifiedBy>
  <cp:revision>1551</cp:revision>
  <dcterms:created xsi:type="dcterms:W3CDTF">2021-11-30T11:42:00Z</dcterms:created>
  <dcterms:modified xsi:type="dcterms:W3CDTF">2021-12-17T11:11:13Z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7AC55A9649234C1F91033434A6D75D3E</vt:lpwstr>
  </property>
</Properties>
</file>